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0" r:id="rId5"/>
    <p:sldId id="263" r:id="rId6"/>
    <p:sldId id="264" r:id="rId7"/>
    <p:sldId id="274" r:id="rId8"/>
    <p:sldId id="276" r:id="rId9"/>
    <p:sldId id="265" r:id="rId10"/>
    <p:sldId id="266" r:id="rId11"/>
    <p:sldId id="267" r:id="rId12"/>
    <p:sldId id="268" r:id="rId13"/>
    <p:sldId id="269" r:id="rId14"/>
    <p:sldId id="270" r:id="rId15"/>
    <p:sldId id="271" r:id="rId16"/>
    <p:sldId id="272" r:id="rId17"/>
    <p:sldId id="273" r:id="rId18"/>
    <p:sldId id="278" r:id="rId19"/>
    <p:sldId id="277" r:id="rId20"/>
  </p:sldIdLst>
  <p:sldSz cx="12192000" cy="6858000"/>
  <p:notesSz cx="6858000" cy="9144000"/>
  <p:embeddedFontLst>
    <p:embeddedFont>
      <p:font typeface="Mate" panose="020B060402020202020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vKPgN8yu36/9OXNJPtIwxWJMe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a:srgbClr val="FFF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7C3A6E-769D-46C1-B3E7-F01CF229697C}">
  <a:tblStyle styleId="{3C7C3A6E-769D-46C1-B3E7-F01CF229697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76863" autoAdjust="0"/>
  </p:normalViewPr>
  <p:slideViewPr>
    <p:cSldViewPr snapToGrid="0">
      <p:cViewPr varScale="1">
        <p:scale>
          <a:sx n="63" d="100"/>
          <a:sy n="63" d="100"/>
        </p:scale>
        <p:origin x="1411" y="38"/>
      </p:cViewPr>
      <p:guideLst>
        <p:guide orient="horz" pos="1536"/>
        <p:guide pos="3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ing.com/aclick?ld=e8HCS-WpHrihJFrR1cACL4QzVUCUyXzoq4R8jw5LDTNiHSTzpq3McERFImL9l_HiHl5JEeV9cLrqCtRTf3AOXgfg4IVXa1ubyehwKqMr6azVcQ7p9fL0RwkoyLT5z2xRHv5xnoURgDeRxxAyfTagtHEsgFn_Z54H5uyOPCs2NCDbp8TojT&amp;u=aHR0cHMlM2ElMmYlMmZhbGlzb24uY29tJTJmY291cnNlJTJmZ2VuZXJhbC1kYXRhLXByb3RlY3Rpb24tcmVndWxhdGlvbi1nZHByJTNmdXRtX3NvdXJjZSUzZGJpbmclMjZ1dG1fbWVkaXVtJTNkY3BjJTI2dXRtX2NhbXBhaWduJTNkNDM2MzQ3MjQxJTI2dXRtX2NvbnRlbnQlM2QxMzUyNDAxMDc4NzQ0MDA0JTI2dXRtX3Rlcm0lM2Rrd2QtODQ1MjYyNzk0MTcwNDclM2Fsb2MtMjEwJTI2bXNjbGtpZCUzZDJkMGI4ODIwODkxNzE5NjZiY2RjZWVlZDdiMjIzZThl&amp;rlid=2d0b882089171966bcdceeed7b223e8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eneral_Data_Protection_Regu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dirty="0"/>
              <a:t>Compliance:</a:t>
            </a:r>
            <a:r>
              <a:rPr lang="en-US" sz="1200" dirty="0"/>
              <a:t> Adhere to data protection regulations like GDPR and HIPAA, ensuring legal and ethical handling of patient data.</a:t>
            </a:r>
            <a:endParaRPr dirty="0"/>
          </a:p>
          <a:p>
            <a:pPr marL="0" lvl="0" indent="0" algn="l" rtl="0">
              <a:spcBef>
                <a:spcPts val="0"/>
              </a:spcBef>
              <a:spcAft>
                <a:spcPts val="0"/>
              </a:spcAft>
              <a:buNone/>
            </a:pPr>
            <a:r>
              <a:rPr lang="en-US" b="1" i="0" dirty="0">
                <a:latin typeface="Arial"/>
                <a:ea typeface="Arial"/>
                <a:cs typeface="Arial"/>
                <a:sym typeface="Arial"/>
              </a:rPr>
              <a:t>GDPR</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General Data Protection Regulation (GDPR)</a:t>
            </a:r>
            <a:r>
              <a:rPr lang="en-US" b="0" i="0" dirty="0">
                <a:latin typeface="Arial"/>
                <a:ea typeface="Arial"/>
                <a:cs typeface="Arial"/>
                <a:sym typeface="Arial"/>
              </a:rPr>
              <a:t> is a comprehensive data privacy law enacted by the European Union (EU). It sets guidelines for the collection, processing, and storage of personal data of individuals within the EU and EEA. </a:t>
            </a:r>
            <a:r>
              <a:rPr lang="en-US" b="0" i="0" dirty="0">
                <a:uFill>
                  <a:noFill/>
                </a:uFill>
                <a:latin typeface="Arial"/>
                <a:ea typeface="Arial"/>
                <a:cs typeface="Arial"/>
                <a:sym typeface="Arial"/>
                <a:hlinkClick r:id="rId3"/>
              </a:rPr>
              <a:t>GDPR aims to enhance individuals’ control over their personal data and simplify regulations for international businesses</a:t>
            </a:r>
            <a:r>
              <a:rPr lang="en-US" b="0" i="0" baseline="30000" dirty="0">
                <a:uFill>
                  <a:noFill/>
                </a:uFill>
                <a:latin typeface="Arial"/>
                <a:ea typeface="Arial"/>
                <a:cs typeface="Arial"/>
                <a:sym typeface="Arial"/>
                <a:hlinkClick r:id="rId4"/>
              </a:rPr>
              <a:t>1</a:t>
            </a:r>
            <a:r>
              <a:rPr lang="en-US" b="0" i="0" dirty="0">
                <a:latin typeface="Arial"/>
                <a:ea typeface="Arial"/>
                <a:cs typeface="Arial"/>
                <a:sym typeface="Arial"/>
              </a:rPr>
              <a:t>.</a:t>
            </a:r>
            <a:endParaRPr dirty="0"/>
          </a:p>
          <a:p>
            <a:pPr marL="0" lvl="0" indent="0" algn="l" rtl="0">
              <a:spcBef>
                <a:spcPts val="0"/>
              </a:spcBef>
              <a:spcAft>
                <a:spcPts val="0"/>
              </a:spcAft>
              <a:buNone/>
            </a:pPr>
            <a:r>
              <a:rPr lang="en-US" b="1" i="0" dirty="0">
                <a:latin typeface="Arial"/>
                <a:ea typeface="Arial"/>
                <a:cs typeface="Arial"/>
                <a:sym typeface="Arial"/>
              </a:rPr>
              <a:t>HIPAA</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Health Insurance Portability and Accountability Act (HIPAA)</a:t>
            </a:r>
            <a:r>
              <a:rPr lang="en-US" b="0" i="0" dirty="0">
                <a:latin typeface="Arial"/>
                <a:ea typeface="Arial"/>
                <a:cs typeface="Arial"/>
                <a:sym typeface="Arial"/>
              </a:rPr>
              <a:t> is a U.S. law designed to protect sensitive patient health information from being disclosed without the patient’s consent or knowledge. </a:t>
            </a:r>
            <a:r>
              <a:rPr lang="en-US" b="0" i="0" dirty="0">
                <a:uFill>
                  <a:noFill/>
                </a:uFill>
                <a:latin typeface="Arial"/>
                <a:ea typeface="Arial"/>
                <a:cs typeface="Arial"/>
                <a:sym typeface="Arial"/>
                <a:hlinkClick r:id="rId3"/>
              </a:rPr>
              <a:t>It establishes national standards for electronic health care transactions and addresses the security and privacy of health data</a:t>
            </a:r>
            <a:endParaRPr b="0" i="0" dirty="0">
              <a:latin typeface="Arial"/>
              <a:ea typeface="Arial"/>
              <a:cs typeface="Arial"/>
              <a:sym typeface="Arial"/>
            </a:endParaRPr>
          </a:p>
          <a:p>
            <a:pPr marL="0" lvl="0" indent="0" algn="l" rtl="0">
              <a:spcBef>
                <a:spcPts val="0"/>
              </a:spcBef>
              <a:spcAft>
                <a:spcPts val="0"/>
              </a:spcAft>
              <a:buNone/>
            </a:pPr>
            <a:endParaRPr dirty="0"/>
          </a:p>
        </p:txBody>
      </p:sp>
      <p:sp>
        <p:nvSpPr>
          <p:cNvPr id="277" name="Google Shape;27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"Let’s go over the key achievements we expect from our project: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Real-Time Detection</a:t>
            </a:r>
            <a:r>
              <a:rPr lang="en-US" b="0" i="0">
                <a:latin typeface="Arial"/>
                <a:ea typeface="Arial"/>
                <a:cs typeface="Arial"/>
                <a:sym typeface="Arial"/>
              </a:rPr>
              <a:t>: Our system will instantly detect anxiety episodes using data from wearable sensors, ensuring timely intervention.</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Personalized Interventions</a:t>
            </a:r>
            <a:r>
              <a:rPr lang="en-US" b="0" i="0">
                <a:latin typeface="Arial"/>
                <a:ea typeface="Arial"/>
                <a:cs typeface="Arial"/>
                <a:sym typeface="Arial"/>
              </a:rPr>
              <a:t>: We’ll provide customized calming actions tailored to each patient’s needs, enhancing the effectiveness of anxiety management.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Therapist Collaboration</a:t>
            </a:r>
            <a:r>
              <a:rPr lang="en-US" b="0" i="0">
                <a:latin typeface="Arial"/>
                <a:ea typeface="Arial"/>
                <a:cs typeface="Arial"/>
                <a:sym typeface="Arial"/>
              </a:rPr>
              <a:t>: The system will facilitate continuous collaboration between therapists and patients by sharing detailed reports, enabling tailored treatment plans.</a:t>
            </a:r>
            <a:endParaRPr/>
          </a:p>
          <a:p>
            <a:pPr marL="0" lvl="0" indent="0" algn="l" rtl="0">
              <a:spcBef>
                <a:spcPts val="0"/>
              </a:spcBef>
              <a:spcAft>
                <a:spcPts val="0"/>
              </a:spcAft>
              <a:buNone/>
            </a:pPr>
            <a:endParaRPr/>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We’ll test the app and wearable device for accuracy and reliability, focusing on anxiety detection, interventions, and real-time data sync through testing.</a:t>
            </a:r>
            <a:endParaRPr dirty="0"/>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03420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Anxiety disorders have reached unprecedented levels globally, with 320 million people affected (WHO, 2024).</a:t>
            </a:r>
            <a:endParaRPr dirty="0"/>
          </a:p>
          <a:p>
            <a:pPr marL="0" lvl="0" indent="0" algn="l" rtl="0">
              <a:spcBef>
                <a:spcPts val="0"/>
              </a:spcBef>
              <a:spcAft>
                <a:spcPts val="0"/>
              </a:spcAft>
              <a:buNone/>
            </a:pPr>
            <a:r>
              <a:rPr lang="en-US" dirty="0"/>
              <a:t> In Israel, nearly 32% of the adult population suffers from anxiety disorders (</a:t>
            </a:r>
            <a:r>
              <a:rPr lang="en-US" dirty="0" err="1"/>
              <a:t>Macabbi</a:t>
            </a:r>
            <a:r>
              <a:rPr lang="en-US" dirty="0"/>
              <a:t> Healthcare, 2023). </a:t>
            </a:r>
            <a:endParaRPr dirty="0"/>
          </a:p>
          <a:p>
            <a:pPr marL="0" lvl="0" indent="0" algn="l" rtl="0">
              <a:spcBef>
                <a:spcPts val="0"/>
              </a:spcBef>
              <a:spcAft>
                <a:spcPts val="0"/>
              </a:spcAft>
              <a:buNone/>
            </a:pPr>
            <a:r>
              <a:rPr lang="en-US" dirty="0"/>
              <a:t>Technological advancements and social media contribute to increased anxiety, especially among younger generations. </a:t>
            </a:r>
            <a:endParaRPr dirty="0"/>
          </a:p>
          <a:p>
            <a:pPr marL="0" lvl="0" indent="0" algn="l" rtl="0">
              <a:spcBef>
                <a:spcPts val="0"/>
              </a:spcBef>
              <a:spcAft>
                <a:spcPts val="0"/>
              </a:spcAft>
              <a:buNone/>
            </a:pPr>
            <a:r>
              <a:rPr lang="en-US" dirty="0"/>
              <a:t>The rising levels of anxiety highlight the need for effective mental health interventions. </a:t>
            </a:r>
            <a:endParaRPr dirty="0"/>
          </a:p>
          <a:p>
            <a:pPr algn="just" rtl="0">
              <a:spcBef>
                <a:spcPts val="0"/>
              </a:spcBef>
              <a:spcAft>
                <a:spcPts val="800"/>
              </a:spcAft>
            </a:pPr>
            <a:r>
              <a:rPr lang="en-US" sz="1800" b="0" i="0" u="none" strike="noStrike" dirty="0">
                <a:solidFill>
                  <a:srgbClr val="000000"/>
                </a:solidFill>
                <a:effectLst/>
                <a:latin typeface="Calibri" panose="020F0502020204030204" pitchFamily="34" charset="0"/>
              </a:rPr>
              <a:t> The onset of the war on October 7, 2024, further intensified this interest according to the findings from Google searches</a:t>
            </a:r>
            <a:r>
              <a:rPr lang="en-US" sz="1800" b="0" i="1" u="none" strike="noStrike" dirty="0">
                <a:solidFill>
                  <a:srgbClr val="000000"/>
                </a:solidFill>
                <a:effectLst/>
                <a:latin typeface="Calibri" panose="020F0502020204030204" pitchFamily="34" charset="0"/>
              </a:rPr>
              <a:t> [7]</a:t>
            </a:r>
            <a:r>
              <a:rPr lang="en-US" sz="1800" b="0" i="0" u="none" strike="noStrike" dirty="0">
                <a:solidFill>
                  <a:srgbClr val="000000"/>
                </a:solidFill>
                <a:effectLst/>
                <a:latin typeface="Calibri" panose="020F0502020204030204" pitchFamily="34" charset="0"/>
              </a:rPr>
              <a:t>, highlighting the urgent need for mental health support and exacerbating the existing challenges therapists face in addressing the widespread demand for anxiety management.</a:t>
            </a:r>
            <a:endParaRPr lang="en-US" b="0" dirty="0">
              <a:effectLst/>
            </a:endParaRPr>
          </a:p>
          <a:p>
            <a:br>
              <a:rPr lang="en-US" dirty="0"/>
            </a:b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Growing demand for mental health support amidst a shortage of professionals.</a:t>
            </a:r>
            <a:endParaRPr dirty="0"/>
          </a:p>
          <a:p>
            <a:pPr marL="0" lvl="0" indent="0" algn="l" rtl="0">
              <a:spcBef>
                <a:spcPts val="0"/>
              </a:spcBef>
              <a:spcAft>
                <a:spcPts val="0"/>
              </a:spcAft>
              <a:buNone/>
            </a:pPr>
            <a:r>
              <a:rPr lang="en-US" dirty="0"/>
              <a:t> Continuity of care is a significant challenge due to limited access to therapists.</a:t>
            </a:r>
            <a:endParaRPr dirty="0"/>
          </a:p>
          <a:p>
            <a:pPr marL="0" lvl="0" indent="0" algn="l" rtl="0">
              <a:spcBef>
                <a:spcPts val="0"/>
              </a:spcBef>
              <a:spcAft>
                <a:spcPts val="0"/>
              </a:spcAft>
              <a:buNone/>
            </a:pPr>
            <a:r>
              <a:rPr lang="en-US" dirty="0"/>
              <a:t> Need for innovative solutions to support individuals between therapy sessions. Many patients struggle with managing their mental health on a daily basis when they are not in direct contact with their therapists or other mental health professionals.</a:t>
            </a:r>
            <a:endParaRPr dirty="0"/>
          </a:p>
          <a:p>
            <a:pPr marL="0" lvl="0" indent="0" algn="l" rtl="0">
              <a:spcBef>
                <a:spcPts val="0"/>
              </a:spcBef>
              <a:spcAft>
                <a:spcPts val="0"/>
              </a:spcAft>
              <a:buNone/>
            </a:pPr>
            <a:endParaRPr dirty="0"/>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Smart devices equipped with biometric sensors can detect physiological indicators of stress.</a:t>
            </a:r>
            <a:endParaRPr dirty="0"/>
          </a:p>
          <a:p>
            <a:pPr marL="0" lvl="0" indent="0" algn="l" rtl="0">
              <a:spcBef>
                <a:spcPts val="0"/>
              </a:spcBef>
              <a:spcAft>
                <a:spcPts val="0"/>
              </a:spcAft>
              <a:buNone/>
            </a:pPr>
            <a:r>
              <a:rPr lang="en-US" dirty="0"/>
              <a:t>Provide real-time feedback and suggest stress-reducing activities like guided breathing exercises.</a:t>
            </a:r>
            <a:endParaRPr dirty="0"/>
          </a:p>
          <a:p>
            <a:pPr marL="0" lvl="0" indent="0" algn="l" rtl="0">
              <a:spcBef>
                <a:spcPts val="0"/>
              </a:spcBef>
              <a:spcAft>
                <a:spcPts val="0"/>
              </a:spcAft>
              <a:buNone/>
            </a:pPr>
            <a:r>
              <a:rPr lang="en-US" dirty="0"/>
              <a:t>Help users regulate emotions and maintain comfort by offering personalized interventions.</a:t>
            </a:r>
            <a:endParaRPr dirty="0"/>
          </a:p>
          <a:p>
            <a:pPr marL="0" lvl="0" indent="0" algn="l" rtl="0">
              <a:spcBef>
                <a:spcPts val="0"/>
              </a:spcBef>
              <a:spcAft>
                <a:spcPts val="0"/>
              </a:spcAft>
              <a:buNone/>
            </a:pPr>
            <a:endParaRPr dirty="0"/>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Unfortunately, we were unable to reach the patients </a:t>
            </a:r>
            <a:endParaRPr lang="he-IL" dirty="0"/>
          </a:p>
          <a:p>
            <a:pPr marL="0" lvl="0" indent="0" algn="l" rtl="0">
              <a:spcBef>
                <a:spcPts val="0"/>
              </a:spcBef>
              <a:spcAft>
                <a:spcPts val="0"/>
              </a:spcAft>
              <a:buNone/>
            </a:pPr>
            <a:r>
              <a:rPr lang="en-US" dirty="0"/>
              <a:t>after many efforts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Michal </a:t>
            </a:r>
            <a:r>
              <a:rPr lang="en-US" sz="1200" b="1" u="sng" dirty="0" err="1">
                <a:solidFill>
                  <a:schemeClr val="dk1"/>
                </a:solidFill>
                <a:latin typeface="Arial"/>
                <a:ea typeface="Arial"/>
                <a:cs typeface="Arial"/>
                <a:sym typeface="Arial"/>
              </a:rPr>
              <a:t>Meidan</a:t>
            </a:r>
            <a:r>
              <a:rPr lang="en-US" sz="1200" u="sng" dirty="0">
                <a:solidFill>
                  <a:schemeClr val="dk1"/>
                </a:solidFill>
                <a:latin typeface="Arial"/>
                <a:ea typeface="Arial"/>
                <a:cs typeface="Arial"/>
                <a:sym typeface="Arial"/>
              </a:rPr>
              <a:t>:</a:t>
            </a:r>
            <a:r>
              <a:rPr lang="en-US" sz="1200" dirty="0">
                <a:solidFill>
                  <a:schemeClr val="dk1"/>
                </a:solidFill>
                <a:latin typeface="Arial"/>
                <a:ea typeface="Arial"/>
                <a:cs typeface="Arial"/>
                <a:sym typeface="Arial"/>
              </a:rPr>
              <a:t> Emphasizes the crucial role of documentation by patients in tracking their anxiety, helping both the patient and therapist to understand triggers and patterns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err="1">
                <a:solidFill>
                  <a:schemeClr val="dk1"/>
                </a:solidFill>
                <a:latin typeface="Arial"/>
                <a:ea typeface="Arial"/>
                <a:cs typeface="Arial"/>
                <a:sym typeface="Arial"/>
              </a:rPr>
              <a:t>Elad</a:t>
            </a:r>
            <a:r>
              <a:rPr lang="en-US" sz="1200" b="1" u="sng" dirty="0">
                <a:solidFill>
                  <a:schemeClr val="dk1"/>
                </a:solidFill>
                <a:latin typeface="Arial"/>
                <a:ea typeface="Arial"/>
                <a:cs typeface="Arial"/>
                <a:sym typeface="Arial"/>
              </a:rPr>
              <a:t> Tal:</a:t>
            </a:r>
            <a:r>
              <a:rPr lang="en-US" sz="1200" b="1" dirty="0">
                <a:solidFill>
                  <a:schemeClr val="dk1"/>
                </a:solidFill>
                <a:latin typeface="Arial"/>
                <a:ea typeface="Arial"/>
                <a:cs typeface="Arial"/>
                <a:sym typeface="Arial"/>
              </a:rPr>
              <a:t> </a:t>
            </a:r>
            <a:r>
              <a:rPr lang="en-US" sz="1200" dirty="0">
                <a:solidFill>
                  <a:schemeClr val="dk1"/>
                </a:solidFill>
                <a:latin typeface="Arial"/>
                <a:ea typeface="Arial"/>
                <a:cs typeface="Arial"/>
                <a:sym typeface="Arial"/>
              </a:rPr>
              <a:t>Warns that while connecting with a close person during an anxiety attack may seem helpful, it can sometimes make the anxiety worse if the close person is unavailable, so this strategy should be used with caution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Rivka Amir:</a:t>
            </a:r>
            <a:r>
              <a:rPr lang="en-US" sz="1200" b="1" dirty="0">
                <a:solidFill>
                  <a:schemeClr val="dk1"/>
                </a:solidFill>
                <a:latin typeface="Arial"/>
                <a:ea typeface="Arial"/>
                <a:cs typeface="Arial"/>
                <a:sym typeface="Arial"/>
              </a:rPr>
              <a:t> </a:t>
            </a:r>
            <a:r>
              <a:rPr lang="en-US" sz="1200" dirty="0">
                <a:solidFill>
                  <a:schemeClr val="dk1"/>
                </a:solidFill>
              </a:rPr>
              <a:t>H</a:t>
            </a:r>
            <a:r>
              <a:rPr lang="en-US" sz="1200" dirty="0">
                <a:solidFill>
                  <a:schemeClr val="dk1"/>
                </a:solidFill>
                <a:latin typeface="Arial"/>
                <a:ea typeface="Arial"/>
                <a:cs typeface="Arial"/>
                <a:sym typeface="Arial"/>
              </a:rPr>
              <a:t>ighlights the importance of personalized anxiety management techniques, such as grounding methods and the therapeutic value of meaningful wearable items</a:t>
            </a:r>
            <a:endParaRPr lang="en-US" dirty="0"/>
          </a:p>
          <a:p>
            <a:pPr marL="0" lvl="0" indent="0" algn="l" rtl="0">
              <a:spcBef>
                <a:spcPts val="0"/>
              </a:spcBef>
              <a:spcAft>
                <a:spcPts val="0"/>
              </a:spcAft>
              <a:buNone/>
            </a:pPr>
            <a:endParaRPr lang="en-US" dirty="0"/>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Access to the patient</a:t>
            </a:r>
            <a:endParaRPr dirty="0"/>
          </a:p>
          <a:p>
            <a:pPr marL="0" lvl="0" indent="0" algn="l" rtl="0">
              <a:spcBef>
                <a:spcPts val="0"/>
              </a:spcBef>
              <a:spcAft>
                <a:spcPts val="0"/>
              </a:spcAft>
              <a:buNone/>
            </a:pPr>
            <a:r>
              <a:rPr lang="en-US" dirty="0"/>
              <a:t>Access to a therapist</a:t>
            </a:r>
            <a:br>
              <a:rPr lang="en-US" dirty="0"/>
            </a:br>
            <a:br>
              <a:rPr lang="en-US" dirty="0"/>
            </a:br>
            <a:r>
              <a:rPr lang="en-US" dirty="0"/>
              <a:t>Fills gaps between therapy sessions.</a:t>
            </a:r>
            <a:endParaRPr dirty="0"/>
          </a:p>
          <a:p>
            <a:pPr marL="0" lvl="0" indent="0" algn="l" rtl="0">
              <a:spcBef>
                <a:spcPts val="0"/>
              </a:spcBef>
              <a:spcAft>
                <a:spcPts val="0"/>
              </a:spcAft>
              <a:buNone/>
            </a:pPr>
            <a:r>
              <a:rPr lang="en-US" dirty="0"/>
              <a:t>Enhances real-time understanding for therapists.</a:t>
            </a:r>
            <a:endParaRPr dirty="0"/>
          </a:p>
          <a:p>
            <a:pPr marL="0" lvl="0" indent="0" algn="l" rtl="0">
              <a:spcBef>
                <a:spcPts val="0"/>
              </a:spcBef>
              <a:spcAft>
                <a:spcPts val="0"/>
              </a:spcAft>
              <a:buNone/>
            </a:pPr>
            <a:r>
              <a:rPr lang="en-US" dirty="0"/>
              <a:t>Promotes well-being and reduces extreme distress.</a:t>
            </a:r>
            <a:endParaRPr dirty="0"/>
          </a:p>
          <a:p>
            <a:pPr marL="0" lvl="0" indent="0" algn="l" rtl="0">
              <a:spcBef>
                <a:spcPts val="0"/>
              </a:spcBef>
              <a:spcAft>
                <a:spcPts val="0"/>
              </a:spcAft>
              <a:buNone/>
            </a:pPr>
            <a:r>
              <a:rPr lang="en-US" dirty="0"/>
              <a:t>Supports personalized mental health care.</a:t>
            </a:r>
            <a:endParaRPr dirty="0"/>
          </a:p>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Measuring anxiety involves capturing how individuals respond to anxiety through various physiological and physical signals. Given that anxiety manifests differently from person to person, influenced by factors such as body condition, age, gender, and experience, establishing universally accepted numerical values for anxiety indicators remains challenging.</a:t>
            </a:r>
            <a:endParaRPr b="0"/>
          </a:p>
          <a:p>
            <a:pPr marL="0" lvl="0" indent="0" algn="l" rtl="0">
              <a:spcBef>
                <a:spcPts val="800"/>
              </a:spcBef>
              <a:spcAft>
                <a:spcPts val="0"/>
              </a:spcAft>
              <a:buNone/>
            </a:pPr>
            <a:r>
              <a:rPr lang="en-US" sz="1800" b="0" i="0" u="none" strike="noStrike">
                <a:solidFill>
                  <a:srgbClr val="000000"/>
                </a:solidFill>
                <a:latin typeface="Calibri"/>
                <a:ea typeface="Calibri"/>
                <a:cs typeface="Calibri"/>
                <a:sym typeface="Calibri"/>
              </a:rPr>
              <a:t>To address these variables, computational techniques like artificial neural networks and fuzzy logic are employed to manage the uncertainties in defining stress </a:t>
            </a:r>
            <a:r>
              <a:rPr lang="en-US" sz="1800" b="0" i="1" u="none" strike="noStrike">
                <a:solidFill>
                  <a:srgbClr val="000000"/>
                </a:solidFill>
                <a:latin typeface="Calibri"/>
                <a:ea typeface="Calibri"/>
                <a:cs typeface="Calibri"/>
                <a:sym typeface="Calibri"/>
              </a:rPr>
              <a:t>[20]</a:t>
            </a:r>
            <a:r>
              <a:rPr lang="en-US" sz="1800" b="0" i="0" u="none" strike="noStrike">
                <a:solidFill>
                  <a:srgbClr val="000000"/>
                </a:solidFill>
                <a:latin typeface="Calibri"/>
                <a:ea typeface="Calibri"/>
                <a:cs typeface="Calibri"/>
                <a:sym typeface="Calibri"/>
              </a:rPr>
              <a:t>. As a result, machine learning is increasingly utilized to improve anxiety detection.</a:t>
            </a:r>
            <a:endParaRPr/>
          </a:p>
        </p:txBody>
      </p:sp>
      <p:sp>
        <p:nvSpPr>
          <p:cNvPr id="352" name="Google Shape;3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4" name="Google Shape;2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24"/>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8" name="Google Shape;18;p24"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4"/>
          <p:cNvSpPr>
            <a:spLocks noGrp="1"/>
          </p:cNvSpPr>
          <p:nvPr>
            <p:ph type="pic" idx="2"/>
          </p:nvPr>
        </p:nvSpPr>
        <p:spPr>
          <a:xfrm>
            <a:off x="6742557" y="821836"/>
            <a:ext cx="4405503" cy="5066346"/>
          </a:xfrm>
          <a:prstGeom prst="rect">
            <a:avLst/>
          </a:prstGeom>
          <a:noFill/>
          <a:ln>
            <a:noFill/>
          </a:ln>
        </p:spPr>
      </p:sp>
      <p:sp>
        <p:nvSpPr>
          <p:cNvPr id="20" name="Google Shape;20;p24"/>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6" name="Google Shape;9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99"/>
        <p:cNvGrpSpPr/>
        <p:nvPr/>
      </p:nvGrpSpPr>
      <p:grpSpPr>
        <a:xfrm>
          <a:off x="0" y="0"/>
          <a:ext cx="0" cy="0"/>
          <a:chOff x="0" y="0"/>
          <a:chExt cx="0" cy="0"/>
        </a:xfrm>
      </p:grpSpPr>
      <p:sp>
        <p:nvSpPr>
          <p:cNvPr id="100" name="Google Shape;100;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13"/>
        <p:cNvGrpSpPr/>
        <p:nvPr/>
      </p:nvGrpSpPr>
      <p:grpSpPr>
        <a:xfrm>
          <a:off x="0" y="0"/>
          <a:ext cx="0" cy="0"/>
          <a:chOff x="0" y="0"/>
          <a:chExt cx="0" cy="0"/>
        </a:xfrm>
      </p:grpSpPr>
      <p:sp>
        <p:nvSpPr>
          <p:cNvPr id="114" name="Google Shape;1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0" name="Google Shape;120;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24"/>
        <p:cNvGrpSpPr/>
        <p:nvPr/>
      </p:nvGrpSpPr>
      <p:grpSpPr>
        <a:xfrm>
          <a:off x="0" y="0"/>
          <a:ext cx="0" cy="0"/>
          <a:chOff x="0" y="0"/>
          <a:chExt cx="0" cy="0"/>
        </a:xfrm>
      </p:grpSpPr>
      <p:sp>
        <p:nvSpPr>
          <p:cNvPr id="125" name="Google Shape;12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8"/>
          <p:cNvSpPr>
            <a:spLocks noGrp="1"/>
          </p:cNvSpPr>
          <p:nvPr>
            <p:ph type="pic" idx="2"/>
          </p:nvPr>
        </p:nvSpPr>
        <p:spPr>
          <a:xfrm>
            <a:off x="5183188" y="987425"/>
            <a:ext cx="6172200" cy="4873625"/>
          </a:xfrm>
          <a:prstGeom prst="rect">
            <a:avLst/>
          </a:prstGeom>
          <a:noFill/>
          <a:ln>
            <a:noFill/>
          </a:ln>
        </p:spPr>
      </p:sp>
      <p:sp>
        <p:nvSpPr>
          <p:cNvPr id="127" name="Google Shape;127;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131"/>
        <p:cNvGrpSpPr/>
        <p:nvPr/>
      </p:nvGrpSpPr>
      <p:grpSpPr>
        <a:xfrm>
          <a:off x="0" y="0"/>
          <a:ext cx="0" cy="0"/>
          <a:chOff x="0" y="0"/>
          <a:chExt cx="0" cy="0"/>
        </a:xfrm>
      </p:grpSpPr>
      <p:sp>
        <p:nvSpPr>
          <p:cNvPr id="132" name="Google Shape;13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a:spLocks noGrp="1"/>
          </p:cNvSpPr>
          <p:nvPr>
            <p:ph type="pic" idx="2"/>
          </p:nvPr>
        </p:nvSpPr>
        <p:spPr>
          <a:xfrm>
            <a:off x="5745001" y="0"/>
            <a:ext cx="6446999" cy="6858000"/>
          </a:xfrm>
          <a:prstGeom prst="rect">
            <a:avLst/>
          </a:prstGeom>
          <a:noFill/>
          <a:ln>
            <a:noFill/>
          </a:ln>
        </p:spPr>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7"/>
        <p:cNvGrpSpPr/>
        <p:nvPr/>
      </p:nvGrpSpPr>
      <p:grpSpPr>
        <a:xfrm>
          <a:off x="0" y="0"/>
          <a:ext cx="0" cy="0"/>
          <a:chOff x="0" y="0"/>
          <a:chExt cx="0" cy="0"/>
        </a:xfrm>
      </p:grpSpPr>
      <p:sp>
        <p:nvSpPr>
          <p:cNvPr id="28" name="Google Shape;28;p26"/>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29" name="Google Shape;29;p26"/>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0" name="Google Shape;30;p26"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6"/>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6"/>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7" name="Google Shape;37;p26"/>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a:spLocks noGrp="1"/>
          </p:cNvSpPr>
          <p:nvPr>
            <p:ph type="pic" idx="7"/>
          </p:nvPr>
        </p:nvSpPr>
        <p:spPr>
          <a:xfrm>
            <a:off x="4734172" y="1141669"/>
            <a:ext cx="507778" cy="565882"/>
          </a:xfrm>
          <a:prstGeom prst="rect">
            <a:avLst/>
          </a:prstGeom>
          <a:noFill/>
          <a:ln>
            <a:noFill/>
          </a:ln>
        </p:spPr>
      </p:sp>
      <p:sp>
        <p:nvSpPr>
          <p:cNvPr id="39" name="Google Shape;39;p26"/>
          <p:cNvSpPr>
            <a:spLocks noGrp="1"/>
          </p:cNvSpPr>
          <p:nvPr>
            <p:ph type="pic" idx="8"/>
          </p:nvPr>
        </p:nvSpPr>
        <p:spPr>
          <a:xfrm>
            <a:off x="4724705" y="3105650"/>
            <a:ext cx="536270" cy="565882"/>
          </a:xfrm>
          <a:prstGeom prst="rect">
            <a:avLst/>
          </a:prstGeom>
          <a:noFill/>
          <a:ln>
            <a:noFill/>
          </a:ln>
        </p:spPr>
      </p:sp>
      <p:sp>
        <p:nvSpPr>
          <p:cNvPr id="40" name="Google Shape;40;p26"/>
          <p:cNvSpPr>
            <a:spLocks noGrp="1"/>
          </p:cNvSpPr>
          <p:nvPr>
            <p:ph type="pic" idx="9"/>
          </p:nvPr>
        </p:nvSpPr>
        <p:spPr>
          <a:xfrm>
            <a:off x="4714069" y="4716041"/>
            <a:ext cx="536270" cy="565882"/>
          </a:xfrm>
          <a:prstGeom prst="rect">
            <a:avLst/>
          </a:prstGeom>
          <a:noFill/>
          <a:ln>
            <a:noFill/>
          </a:ln>
        </p:spPr>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accent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7"/>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6" name="Google Shape;46;p27"/>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7" name="Google Shape;47;p27"/>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accent6"/>
              </a:solidFill>
              <a:latin typeface="Mate"/>
              <a:ea typeface="Mate"/>
              <a:cs typeface="Mate"/>
              <a:sym typeface="Mate"/>
            </a:endParaRPr>
          </a:p>
        </p:txBody>
      </p:sp>
      <p:sp>
        <p:nvSpPr>
          <p:cNvPr id="48" name="Google Shape;4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כותרת מקטע עליונה">
  <p:cSld name="1_כותרת מקטע עליונה">
    <p:spTree>
      <p:nvGrpSpPr>
        <p:cNvPr id="1" name="Shape 50"/>
        <p:cNvGrpSpPr/>
        <p:nvPr/>
      </p:nvGrpSpPr>
      <p:grpSpPr>
        <a:xfrm>
          <a:off x="0" y="0"/>
          <a:ext cx="0" cy="0"/>
          <a:chOff x="0" y="0"/>
          <a:chExt cx="0" cy="0"/>
        </a:xfrm>
      </p:grpSpPr>
      <p:sp>
        <p:nvSpPr>
          <p:cNvPr id="51" name="Google Shape;51;p28"/>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8"/>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53" name="Google Shape;53;p28"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accent6"/>
              </a:buClr>
              <a:buSzPts val="1800"/>
              <a:buNone/>
              <a:defRPr sz="1800" b="1" cap="none">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8"/>
        <p:cNvGrpSpPr/>
        <p:nvPr/>
      </p:nvGrpSpPr>
      <p:grpSpPr>
        <a:xfrm>
          <a:off x="0" y="0"/>
          <a:ext cx="0" cy="0"/>
          <a:chOff x="0" y="0"/>
          <a:chExt cx="0" cy="0"/>
        </a:xfrm>
      </p:grpSpPr>
      <p:sp>
        <p:nvSpPr>
          <p:cNvPr id="69" name="Google Shape;69;p31"/>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F0F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0" name="Google Shape;70;p31"/>
          <p:cNvSpPr/>
          <p:nvPr/>
        </p:nvSpPr>
        <p:spPr>
          <a:xfrm>
            <a:off x="1579486" y="450004"/>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1" name="Google Shape;71;p31"/>
          <p:cNvSpPr/>
          <p:nvPr/>
        </p:nvSpPr>
        <p:spPr>
          <a:xfrm>
            <a:off x="412218" y="1136470"/>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2" name="Google Shape;72;p31"/>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3" name="Google Shape;73;p31"/>
          <p:cNvSpPr/>
          <p:nvPr/>
        </p:nvSpPr>
        <p:spPr>
          <a:xfrm>
            <a:off x="3953772" y="4582171"/>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4" name="Google Shape;74;p31"/>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E9ED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5" name="Google Shape;75;p31"/>
          <p:cNvSpPr/>
          <p:nvPr/>
        </p:nvSpPr>
        <p:spPr>
          <a:xfrm>
            <a:off x="2783996" y="5245443"/>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6" name="Google Shape;76;p31"/>
          <p:cNvSpPr/>
          <p:nvPr/>
        </p:nvSpPr>
        <p:spPr>
          <a:xfrm>
            <a:off x="2767144" y="3880620"/>
            <a:ext cx="1455521" cy="1266696"/>
          </a:xfrm>
          <a:prstGeom prst="hexagon">
            <a:avLst>
              <a:gd name="adj" fmla="val 28413"/>
              <a:gd name="vf" fmla="val 11547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7" name="Google Shape;77;p31"/>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8" name="Google Shape;78;p31"/>
          <p:cNvSpPr/>
          <p:nvPr/>
        </p:nvSpPr>
        <p:spPr>
          <a:xfrm>
            <a:off x="1580353" y="3182793"/>
            <a:ext cx="1455521" cy="1266696"/>
          </a:xfrm>
          <a:prstGeom prst="hexagon">
            <a:avLst>
              <a:gd name="adj" fmla="val 28413"/>
              <a:gd name="vf" fmla="val 115470"/>
            </a:avLst>
          </a:prstGeom>
          <a:noFill/>
          <a:ln w="1905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9" name="Google Shape;79;p31"/>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80" name="Google Shape;80;p31"/>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81" name="Google Shape;81;p31"/>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82" name="Google Shape;82;p31"/>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83" name="Google Shape;83;p31"/>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84" name="Google Shape;84;p31"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1"/>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1"/>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87"/>
        <p:cNvGrpSpPr/>
        <p:nvPr/>
      </p:nvGrpSpPr>
      <p:grpSpPr>
        <a:xfrm>
          <a:off x="0" y="0"/>
          <a:ext cx="0" cy="0"/>
          <a:chOff x="0" y="0"/>
          <a:chExt cx="0" cy="0"/>
        </a:xfrm>
      </p:grpSpPr>
      <p:sp>
        <p:nvSpPr>
          <p:cNvPr id="88" name="Google Shape;88;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3.xml"/><Relationship Id="rId7" Type="http://schemas.openxmlformats.org/officeDocument/2006/relationships/image" Target="../media/image7.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9.jpe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5.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11" Type="http://schemas.openxmlformats.org/officeDocument/2006/relationships/image" Target="../media/image2.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11" Type="http://schemas.openxmlformats.org/officeDocument/2006/relationships/image" Target="../media/image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notesSlide" Target="../notesSlides/notesSlide8.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696537" y="1105640"/>
            <a:ext cx="584145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dirty="0">
                <a:latin typeface="Calibri"/>
                <a:ea typeface="Calibri"/>
                <a:cs typeface="Calibri"/>
                <a:sym typeface="Calibri"/>
              </a:rPr>
              <a:t>Jewelry That Cares: </a:t>
            </a:r>
            <a:r>
              <a:rPr lang="en-US" sz="2800" dirty="0"/>
              <a:t>Smart Jewelry for Anxiety Detection</a:t>
            </a:r>
            <a:endParaRPr sz="2800" dirty="0"/>
          </a:p>
        </p:txBody>
      </p:sp>
      <p:sp>
        <p:nvSpPr>
          <p:cNvPr id="149" name="Google Shape;149;p1"/>
          <p:cNvSpPr txBox="1">
            <a:spLocks noGrp="1"/>
          </p:cNvSpPr>
          <p:nvPr>
            <p:ph type="body" idx="1"/>
          </p:nvPr>
        </p:nvSpPr>
        <p:spPr>
          <a:xfrm>
            <a:off x="1525222" y="4044387"/>
            <a:ext cx="5430288" cy="276008"/>
          </a:xfrm>
          <a:prstGeom prst="rect">
            <a:avLst/>
          </a:prstGeom>
          <a:noFill/>
          <a:ln>
            <a:noFill/>
          </a:ln>
        </p:spPr>
        <p:txBody>
          <a:bodyPr spcFirstLastPara="1" wrap="square" lIns="91425" tIns="45700" rIns="91425" bIns="45700" anchor="t" anchorCtr="0">
            <a:noAutofit/>
          </a:bodyPr>
          <a:lstStyle/>
          <a:p>
            <a:pPr marL="0" indent="0">
              <a:spcBef>
                <a:spcPts val="0"/>
              </a:spcBef>
              <a:buClr>
                <a:schemeClr val="dk1"/>
              </a:buClr>
              <a:buSzPts val="1400"/>
            </a:pPr>
            <a:r>
              <a:rPr lang="en-US" sz="2000" dirty="0">
                <a:solidFill>
                  <a:schemeClr val="dk1"/>
                </a:solidFill>
                <a:latin typeface="Calibri"/>
                <a:ea typeface="Calibri"/>
                <a:cs typeface="Calibri"/>
                <a:sym typeface="Calibri"/>
              </a:rPr>
              <a:t>Michal Ginat &amp; Gal </a:t>
            </a:r>
            <a:r>
              <a:rPr lang="en-US" sz="2000" dirty="0" err="1">
                <a:solidFill>
                  <a:schemeClr val="dk1"/>
                </a:solidFill>
                <a:latin typeface="Calibri"/>
                <a:ea typeface="Calibri"/>
                <a:cs typeface="Calibri"/>
                <a:sym typeface="Calibri"/>
              </a:rPr>
              <a:t>Polak</a:t>
            </a:r>
            <a:endParaRPr lang="en-US" sz="20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Supervisor - Dr. </a:t>
            </a:r>
            <a:r>
              <a:rPr lang="en-US" sz="2000" dirty="0" err="1">
                <a:solidFill>
                  <a:schemeClr val="tx1"/>
                </a:solidFill>
                <a:latin typeface="Calibri"/>
                <a:ea typeface="Calibri"/>
                <a:cs typeface="Calibri"/>
                <a:sym typeface="Calibri"/>
              </a:rPr>
              <a:t>Unkelos-Shpigel</a:t>
            </a:r>
            <a:r>
              <a:rPr lang="en-US" sz="2000" dirty="0">
                <a:solidFill>
                  <a:schemeClr val="tx1"/>
                </a:solidFill>
                <a:latin typeface="Calibri"/>
                <a:ea typeface="Calibri"/>
                <a:cs typeface="Calibri"/>
                <a:sym typeface="Calibri"/>
              </a:rPr>
              <a:t> Naomi &amp; </a:t>
            </a: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Dr. Levi Meira (</a:t>
            </a:r>
            <a:r>
              <a:rPr lang="en-US" sz="2000" dirty="0" err="1">
                <a:solidFill>
                  <a:schemeClr val="tx1"/>
                </a:solidFill>
                <a:latin typeface="Calibri"/>
                <a:ea typeface="Calibri"/>
                <a:cs typeface="Calibri"/>
                <a:sym typeface="Calibri"/>
              </a:rPr>
              <a:t>Shenkar</a:t>
            </a:r>
            <a:r>
              <a:rPr lang="en-US" sz="2000" dirty="0">
                <a:solidFill>
                  <a:schemeClr val="tx1"/>
                </a:solidFill>
                <a:latin typeface="Calibri"/>
                <a:ea typeface="Calibri"/>
                <a:cs typeface="Calibri"/>
                <a:sym typeface="Calibri"/>
              </a:rPr>
              <a:t> College)</a:t>
            </a:r>
            <a:endParaRPr dirty="0">
              <a:solidFill>
                <a:schemeClr val="tx1"/>
              </a:solidFill>
            </a:endParaRPr>
          </a:p>
        </p:txBody>
      </p:sp>
      <p:pic>
        <p:nvPicPr>
          <p:cNvPr id="150" name="Google Shape;150;p1"/>
          <p:cNvPicPr preferRelativeResize="0">
            <a:picLocks noGrp="1"/>
          </p:cNvPicPr>
          <p:nvPr>
            <p:ph type="pic" idx="2"/>
          </p:nvPr>
        </p:nvPicPr>
        <p:blipFill rotWithShape="1">
          <a:blip r:embed="rId5">
            <a:alphaModFix/>
          </a:blip>
          <a:srcRect l="6518" r="6518"/>
          <a:stretch/>
        </p:blipFill>
        <p:spPr>
          <a:xfrm>
            <a:off x="6742557" y="821836"/>
            <a:ext cx="4405503" cy="5066346"/>
          </a:xfrm>
          <a:prstGeom prst="rect">
            <a:avLst/>
          </a:prstGeom>
          <a:noFill/>
          <a:ln>
            <a:noFill/>
          </a:ln>
        </p:spPr>
      </p:pic>
      <p:sp>
        <p:nvSpPr>
          <p:cNvPr id="151" name="Google Shape;151;p1"/>
          <p:cNvSpPr/>
          <p:nvPr/>
        </p:nvSpPr>
        <p:spPr>
          <a:xfrm>
            <a:off x="5511140" y="4840967"/>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FFFFFF"/>
              </a:solidFill>
              <a:latin typeface="Mate"/>
              <a:ea typeface="Mate"/>
              <a:cs typeface="Mate"/>
              <a:sym typeface="Mate"/>
            </a:endParaRPr>
          </a:p>
        </p:txBody>
      </p:sp>
      <p:pic>
        <p:nvPicPr>
          <p:cNvPr id="27" name="שמע 26">
            <a:hlinkClick r:id="" action="ppaction://media"/>
            <a:extLst>
              <a:ext uri="{FF2B5EF4-FFF2-40B4-BE49-F238E27FC236}">
                <a16:creationId xmlns:a16="http://schemas.microsoft.com/office/drawing/2014/main" id="{6B4D3E81-028F-CC6D-8A7B-16CE3F91C53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721"/>
    </mc:Choice>
    <mc:Fallback>
      <p:transition spd="slow" advTm="21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Non-Functional Requirements</a:t>
            </a:r>
            <a:endParaRPr b="1">
              <a:latin typeface="Calibri"/>
              <a:ea typeface="Calibri"/>
              <a:cs typeface="Calibri"/>
              <a:sym typeface="Calibri"/>
            </a:endParaRPr>
          </a:p>
        </p:txBody>
      </p:sp>
      <p:sp>
        <p:nvSpPr>
          <p:cNvPr id="280" name="Google Shape;280;p11"/>
          <p:cNvSpPr/>
          <p:nvPr/>
        </p:nvSpPr>
        <p:spPr>
          <a:xfrm>
            <a:off x="645696" y="1648988"/>
            <a:ext cx="11049000" cy="4667250"/>
          </a:xfrm>
          <a:prstGeom prst="rect">
            <a:avLst/>
          </a:prstGeom>
          <a:noFill/>
          <a:ln>
            <a:noFill/>
          </a:ln>
        </p:spPr>
        <p:txBody>
          <a:bodyPr spcFirstLastPara="1" wrap="square" lIns="91425" tIns="45700" rIns="91425" bIns="45700" anchor="t" anchorCtr="0">
            <a:normAutofit/>
          </a:bodyPr>
          <a:lstStyle/>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1. </a:t>
            </a:r>
            <a:r>
              <a:rPr lang="en-US" sz="2800" b="1" dirty="0">
                <a:solidFill>
                  <a:schemeClr val="dk1"/>
                </a:solidFill>
                <a:latin typeface="Calibri"/>
                <a:ea typeface="Calibri"/>
                <a:cs typeface="Calibri"/>
                <a:sym typeface="Calibri"/>
              </a:rPr>
              <a:t>Accuracy: </a:t>
            </a:r>
            <a:r>
              <a:rPr lang="en-US" sz="2800" dirty="0">
                <a:solidFill>
                  <a:schemeClr val="dk1"/>
                </a:solidFill>
                <a:latin typeface="Calibri"/>
                <a:ea typeface="Calibri"/>
                <a:cs typeface="Calibri"/>
                <a:sym typeface="Calibri"/>
              </a:rPr>
              <a:t>Detect anxiety episodes with at least 80% accuracy.</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2. </a:t>
            </a:r>
            <a:r>
              <a:rPr lang="en-US" sz="2800" b="1" dirty="0">
                <a:solidFill>
                  <a:schemeClr val="dk1"/>
                </a:solidFill>
                <a:latin typeface="Calibri"/>
                <a:ea typeface="Calibri"/>
                <a:cs typeface="Calibri"/>
                <a:sym typeface="Calibri"/>
              </a:rPr>
              <a:t>Security: </a:t>
            </a:r>
            <a:r>
              <a:rPr lang="en-US" sz="2800" dirty="0">
                <a:solidFill>
                  <a:schemeClr val="dk1"/>
                </a:solidFill>
                <a:latin typeface="Calibri"/>
                <a:ea typeface="Calibri"/>
                <a:cs typeface="Calibri"/>
                <a:sym typeface="Calibri"/>
              </a:rPr>
              <a:t>Ensure 99% data protection with no breaches or data loss.</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3. </a:t>
            </a:r>
            <a:r>
              <a:rPr lang="en-US" sz="2800" b="1" dirty="0">
                <a:solidFill>
                  <a:schemeClr val="dk1"/>
                </a:solidFill>
                <a:latin typeface="Calibri"/>
                <a:ea typeface="Calibri"/>
                <a:cs typeface="Calibri"/>
                <a:sym typeface="Calibri"/>
              </a:rPr>
              <a:t>Performance: </a:t>
            </a:r>
            <a:r>
              <a:rPr lang="en-US" sz="2800" dirty="0">
                <a:solidFill>
                  <a:schemeClr val="dk1"/>
                </a:solidFill>
                <a:latin typeface="Calibri"/>
                <a:ea typeface="Calibri"/>
                <a:cs typeface="Calibri"/>
                <a:sym typeface="Calibri"/>
              </a:rPr>
              <a:t>Support real-time alerts and actions with 80% accuracy and under 30-second response 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4. </a:t>
            </a:r>
            <a:r>
              <a:rPr lang="en-US" sz="2800" b="1" dirty="0">
                <a:solidFill>
                  <a:schemeClr val="dk1"/>
                </a:solidFill>
                <a:latin typeface="Calibri"/>
                <a:ea typeface="Calibri"/>
                <a:cs typeface="Calibri"/>
                <a:sym typeface="Calibri"/>
              </a:rPr>
              <a:t>Availability:</a:t>
            </a:r>
            <a:r>
              <a:rPr lang="en-US" sz="2800" dirty="0">
                <a:solidFill>
                  <a:schemeClr val="dk1"/>
                </a:solidFill>
                <a:latin typeface="Calibri"/>
                <a:ea typeface="Calibri"/>
                <a:cs typeface="Calibri"/>
                <a:sym typeface="Calibri"/>
              </a:rPr>
              <a:t> Maintain reliable system uptime.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5. </a:t>
            </a:r>
            <a:r>
              <a:rPr lang="en-US" sz="2800" b="1" dirty="0">
                <a:solidFill>
                  <a:schemeClr val="dk1"/>
                </a:solidFill>
                <a:latin typeface="Calibri"/>
                <a:ea typeface="Calibri"/>
                <a:cs typeface="Calibri"/>
                <a:sym typeface="Calibri"/>
              </a:rPr>
              <a:t>Privacy:</a:t>
            </a:r>
            <a:r>
              <a:rPr lang="en-US" sz="2800" dirty="0">
                <a:solidFill>
                  <a:schemeClr val="dk1"/>
                </a:solidFill>
                <a:latin typeface="Calibri"/>
                <a:ea typeface="Calibri"/>
                <a:cs typeface="Calibri"/>
                <a:sym typeface="Calibri"/>
              </a:rPr>
              <a:t> Adhere to data protection regulations (GDPR, HIPAA).</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6. </a:t>
            </a:r>
            <a:r>
              <a:rPr lang="en-US" sz="2800" b="1" dirty="0">
                <a:solidFill>
                  <a:schemeClr val="dk1"/>
                </a:solidFill>
                <a:latin typeface="Calibri"/>
                <a:ea typeface="Calibri"/>
                <a:cs typeface="Calibri"/>
                <a:sym typeface="Calibri"/>
              </a:rPr>
              <a:t>Usability: </a:t>
            </a:r>
            <a:r>
              <a:rPr lang="en-US" sz="2800" dirty="0">
                <a:solidFill>
                  <a:schemeClr val="dk1"/>
                </a:solidFill>
                <a:latin typeface="Calibri"/>
                <a:ea typeface="Calibri"/>
                <a:cs typeface="Calibri"/>
                <a:sym typeface="Calibri"/>
              </a:rPr>
              <a:t>Ensure high-quality user experience per ISO 9241 standards.</a:t>
            </a:r>
            <a:endParaRPr sz="2800" dirty="0">
              <a:solidFill>
                <a:schemeClr val="dk1"/>
              </a:solidFill>
              <a:latin typeface="Calibri"/>
              <a:ea typeface="Calibri"/>
              <a:cs typeface="Calibri"/>
              <a:sym typeface="Calibri"/>
            </a:endParaRPr>
          </a:p>
          <a:p>
            <a:pPr marL="228600" marR="0" lvl="0" indent="-50800" algn="l" rtl="0">
              <a:lnSpc>
                <a:spcPct val="8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None/>
            </a:pPr>
            <a:endParaRPr sz="2800" dirty="0">
              <a:solidFill>
                <a:schemeClr val="dk1"/>
              </a:solidFill>
              <a:latin typeface="Calibri"/>
              <a:ea typeface="Calibri"/>
              <a:cs typeface="Calibri"/>
              <a:sym typeface="Calibri"/>
            </a:endParaRPr>
          </a:p>
        </p:txBody>
      </p:sp>
      <p:sp>
        <p:nvSpPr>
          <p:cNvPr id="281" name="Google Shape;2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82" name="Google Shape;282;p11"/>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6" name="Google Shape;269;p10">
            <a:extLst>
              <a:ext uri="{FF2B5EF4-FFF2-40B4-BE49-F238E27FC236}">
                <a16:creationId xmlns:a16="http://schemas.microsoft.com/office/drawing/2014/main" id="{9F81C255-201D-ACBE-79F4-AF6FC7E00D54}"/>
              </a:ext>
            </a:extLst>
          </p:cNvPr>
          <p:cNvSpPr/>
          <p:nvPr/>
        </p:nvSpPr>
        <p:spPr>
          <a:xfrm>
            <a:off x="0" y="5556685"/>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7" name="Google Shape;270;p10">
            <a:extLst>
              <a:ext uri="{FF2B5EF4-FFF2-40B4-BE49-F238E27FC236}">
                <a16:creationId xmlns:a16="http://schemas.microsoft.com/office/drawing/2014/main" id="{454F38D5-1E09-A60C-8435-9A8A862CA17D}"/>
              </a:ext>
            </a:extLst>
          </p:cNvPr>
          <p:cNvSpPr/>
          <p:nvPr/>
        </p:nvSpPr>
        <p:spPr>
          <a:xfrm>
            <a:off x="1797296" y="5054320"/>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pic>
        <p:nvPicPr>
          <p:cNvPr id="11" name="שמע 10">
            <a:hlinkClick r:id="" action="ppaction://media"/>
            <a:extLst>
              <a:ext uri="{FF2B5EF4-FFF2-40B4-BE49-F238E27FC236}">
                <a16:creationId xmlns:a16="http://schemas.microsoft.com/office/drawing/2014/main" id="{27EE8E67-953F-7F73-D749-20DDB6D79F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3378"/>
    </mc:Choice>
    <mc:Fallback>
      <p:transition spd="slow" advTm="33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a:spLocks noGrp="1"/>
          </p:cNvSpPr>
          <p:nvPr>
            <p:ph type="title"/>
          </p:nvPr>
        </p:nvSpPr>
        <p:spPr>
          <a:xfrm>
            <a:off x="940738" y="219756"/>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1 - Patient and the system</a:t>
            </a:r>
            <a:endParaRPr b="1">
              <a:latin typeface="Calibri"/>
              <a:ea typeface="Calibri"/>
              <a:cs typeface="Calibri"/>
              <a:sym typeface="Calibri"/>
            </a:endParaRPr>
          </a:p>
        </p:txBody>
      </p:sp>
      <p:sp>
        <p:nvSpPr>
          <p:cNvPr id="291" name="Google Shape;2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92" name="Google Shape;292;p12"/>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293" name="Google Shape;293;p12"/>
          <p:cNvPicPr preferRelativeResize="0"/>
          <p:nvPr/>
        </p:nvPicPr>
        <p:blipFill rotWithShape="1">
          <a:blip r:embed="rId5">
            <a:alphaModFix/>
          </a:blip>
          <a:srcRect/>
          <a:stretch/>
        </p:blipFill>
        <p:spPr>
          <a:xfrm>
            <a:off x="940738" y="1085324"/>
            <a:ext cx="10310523" cy="5678843"/>
          </a:xfrm>
          <a:prstGeom prst="rect">
            <a:avLst/>
          </a:prstGeom>
          <a:noFill/>
          <a:ln>
            <a:noFill/>
          </a:ln>
        </p:spPr>
      </p:pic>
      <p:pic>
        <p:nvPicPr>
          <p:cNvPr id="11" name="שמע 10">
            <a:hlinkClick r:id="" action="ppaction://media"/>
            <a:extLst>
              <a:ext uri="{FF2B5EF4-FFF2-40B4-BE49-F238E27FC236}">
                <a16:creationId xmlns:a16="http://schemas.microsoft.com/office/drawing/2014/main" id="{B9C553F2-7EC2-26D3-6E89-97DEE579CF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18"/>
    </mc:Choice>
    <mc:Fallback>
      <p:transition spd="slow" advTm="4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3990" y="344309"/>
            <a:ext cx="10515600" cy="9618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Activity Diagram 2 - Therapist and the system</a:t>
            </a:r>
            <a:endParaRPr b="1">
              <a:latin typeface="Calibri"/>
              <a:ea typeface="Calibri"/>
              <a:cs typeface="Calibri"/>
              <a:sym typeface="Calibri"/>
            </a:endParaRPr>
          </a:p>
        </p:txBody>
      </p:sp>
      <p:sp>
        <p:nvSpPr>
          <p:cNvPr id="300" name="Google Shape;3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01" name="Google Shape;301;p13"/>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302" name="Google Shape;302;p13"/>
          <p:cNvPicPr preferRelativeResize="0"/>
          <p:nvPr/>
        </p:nvPicPr>
        <p:blipFill rotWithShape="1">
          <a:blip r:embed="rId3">
            <a:alphaModFix/>
          </a:blip>
          <a:srcRect/>
          <a:stretch/>
        </p:blipFill>
        <p:spPr>
          <a:xfrm>
            <a:off x="106017" y="1430680"/>
            <a:ext cx="11979965" cy="4676564"/>
          </a:xfrm>
          <a:prstGeom prst="rect">
            <a:avLst/>
          </a:prstGeom>
          <a:noFill/>
          <a:ln>
            <a:noFill/>
          </a:ln>
        </p:spPr>
      </p:pic>
      <p:pic>
        <p:nvPicPr>
          <p:cNvPr id="6" name="גרפיקה 5">
            <a:extLst>
              <a:ext uri="{FF2B5EF4-FFF2-40B4-BE49-F238E27FC236}">
                <a16:creationId xmlns:a16="http://schemas.microsoft.com/office/drawing/2014/main" id="{7CEF5F9E-70F1-BE98-C810-42DDAC24D0D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46792" y="608975"/>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3 - The system</a:t>
            </a:r>
            <a:endParaRPr b="1">
              <a:latin typeface="Calibri"/>
              <a:ea typeface="Calibri"/>
              <a:cs typeface="Calibri"/>
              <a:sym typeface="Calibri"/>
            </a:endParaRPr>
          </a:p>
        </p:txBody>
      </p:sp>
      <p:sp>
        <p:nvSpPr>
          <p:cNvPr id="309" name="Google Shape;3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10" name="Google Shape;310;p14"/>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311" name="Google Shape;311;p14"/>
          <p:cNvPicPr preferRelativeResize="0"/>
          <p:nvPr/>
        </p:nvPicPr>
        <p:blipFill rotWithShape="1">
          <a:blip r:embed="rId3">
            <a:alphaModFix/>
          </a:blip>
          <a:srcRect/>
          <a:stretch/>
        </p:blipFill>
        <p:spPr>
          <a:xfrm>
            <a:off x="17184" y="1865037"/>
            <a:ext cx="12174816" cy="3263554"/>
          </a:xfrm>
          <a:prstGeom prst="rect">
            <a:avLst/>
          </a:prstGeom>
          <a:noFill/>
          <a:ln>
            <a:noFill/>
          </a:ln>
        </p:spPr>
      </p:pic>
      <p:pic>
        <p:nvPicPr>
          <p:cNvPr id="8" name="גרפיקה 7">
            <a:extLst>
              <a:ext uri="{FF2B5EF4-FFF2-40B4-BE49-F238E27FC236}">
                <a16:creationId xmlns:a16="http://schemas.microsoft.com/office/drawing/2014/main" id="{9D03E969-C8B1-4A63-1749-11A60EDCA9C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5"/>
          <p:cNvSpPr txBox="1"/>
          <p:nvPr/>
        </p:nvSpPr>
        <p:spPr>
          <a:xfrm>
            <a:off x="354570" y="178983"/>
            <a:ext cx="3138219" cy="96181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Architecture</a:t>
            </a:r>
            <a:endParaRPr sz="4400" b="1" dirty="0">
              <a:solidFill>
                <a:schemeClr val="dk1"/>
              </a:solidFill>
              <a:latin typeface="Calibri"/>
              <a:ea typeface="Calibri"/>
              <a:cs typeface="Calibri"/>
              <a:sym typeface="Calibri"/>
            </a:endParaRPr>
          </a:p>
        </p:txBody>
      </p:sp>
      <p:pic>
        <p:nvPicPr>
          <p:cNvPr id="321" name="Google Shape;321;p15"/>
          <p:cNvPicPr preferRelativeResize="0"/>
          <p:nvPr/>
        </p:nvPicPr>
        <p:blipFill rotWithShape="1">
          <a:blip r:embed="rId3">
            <a:alphaModFix/>
          </a:blip>
          <a:srcRect/>
          <a:stretch/>
        </p:blipFill>
        <p:spPr>
          <a:xfrm>
            <a:off x="3754027" y="111608"/>
            <a:ext cx="6857999" cy="6609867"/>
          </a:xfrm>
          <a:prstGeom prst="rect">
            <a:avLst/>
          </a:prstGeom>
          <a:noFill/>
          <a:ln>
            <a:noFill/>
          </a:ln>
        </p:spPr>
      </p:pic>
      <p:pic>
        <p:nvPicPr>
          <p:cNvPr id="6" name="גרפיקה 5">
            <a:extLst>
              <a:ext uri="{FF2B5EF4-FFF2-40B4-BE49-F238E27FC236}">
                <a16:creationId xmlns:a16="http://schemas.microsoft.com/office/drawing/2014/main" id="{A5132794-AAE5-2B3D-52A6-F2CD2FEB7AF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27" name="Google Shape;32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28" name="Google Shape;328;p16"/>
          <p:cNvPicPr preferRelativeResize="0"/>
          <p:nvPr/>
        </p:nvPicPr>
        <p:blipFill rotWithShape="1">
          <a:blip r:embed="rId3">
            <a:alphaModFix/>
          </a:blip>
          <a:srcRect/>
          <a:stretch/>
        </p:blipFill>
        <p:spPr>
          <a:xfrm>
            <a:off x="706694" y="1431270"/>
            <a:ext cx="2529950" cy="4873073"/>
          </a:xfrm>
          <a:prstGeom prst="rect">
            <a:avLst/>
          </a:prstGeom>
          <a:noFill/>
          <a:ln>
            <a:noFill/>
          </a:ln>
        </p:spPr>
      </p:pic>
      <p:pic>
        <p:nvPicPr>
          <p:cNvPr id="329" name="Google Shape;329;p16"/>
          <p:cNvPicPr preferRelativeResize="0"/>
          <p:nvPr/>
        </p:nvPicPr>
        <p:blipFill rotWithShape="1">
          <a:blip r:embed="rId4">
            <a:alphaModFix/>
          </a:blip>
          <a:srcRect/>
          <a:stretch/>
        </p:blipFill>
        <p:spPr>
          <a:xfrm>
            <a:off x="3492092" y="1480947"/>
            <a:ext cx="2436537" cy="4873073"/>
          </a:xfrm>
          <a:prstGeom prst="rect">
            <a:avLst/>
          </a:prstGeom>
          <a:noFill/>
          <a:ln>
            <a:noFill/>
          </a:ln>
        </p:spPr>
      </p:pic>
      <p:pic>
        <p:nvPicPr>
          <p:cNvPr id="330" name="Google Shape;330;p16"/>
          <p:cNvPicPr preferRelativeResize="0"/>
          <p:nvPr/>
        </p:nvPicPr>
        <p:blipFill rotWithShape="1">
          <a:blip r:embed="rId5">
            <a:alphaModFix/>
          </a:blip>
          <a:srcRect/>
          <a:stretch/>
        </p:blipFill>
        <p:spPr>
          <a:xfrm>
            <a:off x="6208322" y="1454944"/>
            <a:ext cx="2509877" cy="4873073"/>
          </a:xfrm>
          <a:prstGeom prst="rect">
            <a:avLst/>
          </a:prstGeom>
          <a:noFill/>
          <a:ln>
            <a:noFill/>
          </a:ln>
        </p:spPr>
      </p:pic>
      <p:pic>
        <p:nvPicPr>
          <p:cNvPr id="331" name="Google Shape;331;p16"/>
          <p:cNvPicPr preferRelativeResize="0"/>
          <p:nvPr/>
        </p:nvPicPr>
        <p:blipFill rotWithShape="1">
          <a:blip r:embed="rId6">
            <a:alphaModFix/>
          </a:blip>
          <a:srcRect/>
          <a:stretch/>
        </p:blipFill>
        <p:spPr>
          <a:xfrm>
            <a:off x="8997892" y="1454944"/>
            <a:ext cx="2470775" cy="4925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37" name="Google Shape;33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38" name="Google Shape;338;p17"/>
          <p:cNvPicPr preferRelativeResize="0"/>
          <p:nvPr/>
        </p:nvPicPr>
        <p:blipFill rotWithShape="1">
          <a:blip r:embed="rId3">
            <a:alphaModFix/>
          </a:blip>
          <a:srcRect/>
          <a:stretch/>
        </p:blipFill>
        <p:spPr>
          <a:xfrm>
            <a:off x="3075633" y="1484761"/>
            <a:ext cx="2490132" cy="4873073"/>
          </a:xfrm>
          <a:prstGeom prst="rect">
            <a:avLst/>
          </a:prstGeom>
          <a:noFill/>
          <a:ln>
            <a:noFill/>
          </a:ln>
        </p:spPr>
      </p:pic>
      <p:pic>
        <p:nvPicPr>
          <p:cNvPr id="339" name="Google Shape;339;p17"/>
          <p:cNvPicPr preferRelativeResize="0"/>
          <p:nvPr/>
        </p:nvPicPr>
        <p:blipFill rotWithShape="1">
          <a:blip r:embed="rId4">
            <a:alphaModFix/>
          </a:blip>
          <a:srcRect/>
          <a:stretch/>
        </p:blipFill>
        <p:spPr>
          <a:xfrm>
            <a:off x="6626236" y="1483277"/>
            <a:ext cx="2620742" cy="4873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Expected Achievements and Success Metrics</a:t>
            </a:r>
            <a:endParaRPr b="1" dirty="0"/>
          </a:p>
        </p:txBody>
      </p:sp>
      <p:sp>
        <p:nvSpPr>
          <p:cNvPr id="346" name="Google Shape;346;p18"/>
          <p:cNvSpPr txBox="1">
            <a:spLocks noGrp="1"/>
          </p:cNvSpPr>
          <p:nvPr>
            <p:ph type="body" idx="1"/>
          </p:nvPr>
        </p:nvSpPr>
        <p:spPr>
          <a:xfrm>
            <a:off x="818950" y="1495974"/>
            <a:ext cx="5451300" cy="48960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400"/>
              <a:buChar char="•"/>
            </a:pPr>
            <a:r>
              <a:rPr lang="en-US" sz="2400" b="1" i="0" u="none" strike="noStrike" dirty="0"/>
              <a:t>Real-Time Detection:</a:t>
            </a:r>
            <a:r>
              <a:rPr lang="en-US" sz="2400" i="0" u="none" strike="noStrike" dirty="0"/>
              <a:t> Detect anxiety episodes instantly using wearable sensors. </a:t>
            </a:r>
          </a:p>
          <a:p>
            <a:pPr marL="0" lvl="0" indent="0" algn="l" rtl="0">
              <a:lnSpc>
                <a:spcPct val="90000"/>
              </a:lnSpc>
              <a:spcBef>
                <a:spcPts val="0"/>
              </a:spcBef>
              <a:spcAft>
                <a:spcPts val="0"/>
              </a:spcAft>
              <a:buClr>
                <a:schemeClr val="dk1"/>
              </a:buClr>
              <a:buSzPts val="2400"/>
              <a:buNone/>
            </a:pPr>
            <a:br>
              <a:rPr lang="en-US" sz="2400" i="0" u="none" strike="noStrike" dirty="0"/>
            </a:br>
            <a:r>
              <a:rPr lang="en-US" sz="2400" b="1" i="0" u="none" strike="noStrike" dirty="0"/>
              <a:t>	</a:t>
            </a:r>
            <a:r>
              <a:rPr lang="en-US" sz="2400" dirty="0"/>
              <a:t>Detection Accuracy: 80% accuracy, 	response time under 30 seconds.</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Personalized Interventions: </a:t>
            </a:r>
            <a:r>
              <a:rPr lang="en-US" sz="2400" i="0" u="none" strike="noStrike" dirty="0"/>
              <a:t>Provide customized calming actions based on patient needs. </a:t>
            </a:r>
          </a:p>
          <a:p>
            <a:pPr marL="0" lvl="0" indent="0" algn="l" rtl="0">
              <a:lnSpc>
                <a:spcPct val="90000"/>
              </a:lnSpc>
              <a:spcBef>
                <a:spcPts val="3000"/>
              </a:spcBef>
              <a:spcAft>
                <a:spcPts val="0"/>
              </a:spcAft>
              <a:buClr>
                <a:schemeClr val="dk1"/>
              </a:buClr>
              <a:buSzPts val="2400"/>
              <a:buNone/>
            </a:pPr>
            <a:r>
              <a:rPr lang="en-US" sz="2400" dirty="0"/>
              <a:t>	</a:t>
            </a:r>
            <a:r>
              <a:rPr lang="en-US" sz="2400" i="0" u="none" strike="noStrike" dirty="0"/>
              <a:t>User Satisfaction: 70% adoption, 85% 	satisfaction.</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Therapist Collaboration: </a:t>
            </a:r>
            <a:r>
              <a:rPr lang="en-US" sz="2400" i="0" u="none" strike="noStrike" dirty="0"/>
              <a:t>Share detailed reports for tailored treatment plans.</a:t>
            </a:r>
            <a:br>
              <a:rPr lang="en-US" sz="2400" i="0" u="none" strike="noStrike" dirty="0"/>
            </a:br>
            <a:br>
              <a:rPr lang="en-US" sz="2400" i="0" u="none" strike="noStrike" dirty="0"/>
            </a:br>
            <a:r>
              <a:rPr lang="en-US" sz="2400" b="1" i="0" u="none" strike="noStrike" dirty="0"/>
              <a:t>	</a:t>
            </a:r>
            <a:r>
              <a:rPr lang="en-US" sz="2400" b="0" i="0" u="none" strike="noStrike" dirty="0"/>
              <a:t>Therapeutic Outcomes: Reduced 	anxiety frequency and intensity.</a:t>
            </a:r>
            <a:endParaRPr sz="2400" dirty="0"/>
          </a:p>
        </p:txBody>
      </p:sp>
      <p:pic>
        <p:nvPicPr>
          <p:cNvPr id="347" name="Google Shape;347;p18" descr="קיר הצביעת עם חץ וdartboard"/>
          <p:cNvPicPr preferRelativeResize="0">
            <a:picLocks noGrp="1"/>
          </p:cNvPicPr>
          <p:nvPr>
            <p:ph type="body" idx="2"/>
          </p:nvPr>
        </p:nvPicPr>
        <p:blipFill rotWithShape="1">
          <a:blip r:embed="rId3">
            <a:alphaModFix/>
          </a:blip>
          <a:srcRect/>
          <a:stretch/>
        </p:blipFill>
        <p:spPr>
          <a:xfrm>
            <a:off x="6516756" y="1825625"/>
            <a:ext cx="5181600" cy="3704844"/>
          </a:xfrm>
          <a:prstGeom prst="rect">
            <a:avLst/>
          </a:prstGeom>
          <a:ln>
            <a:noFill/>
          </a:ln>
          <a:effectLst>
            <a:outerShdw blurRad="190500" algn="tl" rotWithShape="0">
              <a:srgbClr val="000000">
                <a:alpha val="70000"/>
              </a:srgbClr>
            </a:outerShdw>
          </a:effectLst>
        </p:spPr>
      </p:pic>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17</a:t>
            </a:fld>
            <a:endParaRPr/>
          </a:p>
        </p:txBody>
      </p:sp>
      <p:pic>
        <p:nvPicPr>
          <p:cNvPr id="3" name="תמונה 2">
            <a:extLst>
              <a:ext uri="{FF2B5EF4-FFF2-40B4-BE49-F238E27FC236}">
                <a16:creationId xmlns:a16="http://schemas.microsoft.com/office/drawing/2014/main" id="{AB9956DD-8443-5970-4574-7B56246144D0}"/>
              </a:ext>
            </a:extLst>
          </p:cNvPr>
          <p:cNvPicPr>
            <a:picLocks noChangeAspect="1"/>
          </p:cNvPicPr>
          <p:nvPr/>
        </p:nvPicPr>
        <p:blipFill>
          <a:blip r:embed="rId4"/>
          <a:stretch>
            <a:fillRect/>
          </a:stretch>
        </p:blipFill>
        <p:spPr>
          <a:xfrm>
            <a:off x="1255391" y="4169437"/>
            <a:ext cx="457905" cy="457905"/>
          </a:xfrm>
          <a:prstGeom prst="rect">
            <a:avLst/>
          </a:prstGeom>
        </p:spPr>
      </p:pic>
      <p:pic>
        <p:nvPicPr>
          <p:cNvPr id="5" name="תמונה 4">
            <a:extLst>
              <a:ext uri="{FF2B5EF4-FFF2-40B4-BE49-F238E27FC236}">
                <a16:creationId xmlns:a16="http://schemas.microsoft.com/office/drawing/2014/main" id="{4614859C-0933-1EEE-1B06-53316CF37416}"/>
              </a:ext>
            </a:extLst>
          </p:cNvPr>
          <p:cNvPicPr>
            <a:picLocks noChangeAspect="1"/>
          </p:cNvPicPr>
          <p:nvPr/>
        </p:nvPicPr>
        <p:blipFill>
          <a:blip r:embed="rId4"/>
          <a:stretch>
            <a:fillRect/>
          </a:stretch>
        </p:blipFill>
        <p:spPr>
          <a:xfrm>
            <a:off x="1255393" y="5724481"/>
            <a:ext cx="457905" cy="457905"/>
          </a:xfrm>
          <a:prstGeom prst="rect">
            <a:avLst/>
          </a:prstGeom>
        </p:spPr>
      </p:pic>
      <p:pic>
        <p:nvPicPr>
          <p:cNvPr id="6" name="תמונה 5">
            <a:extLst>
              <a:ext uri="{FF2B5EF4-FFF2-40B4-BE49-F238E27FC236}">
                <a16:creationId xmlns:a16="http://schemas.microsoft.com/office/drawing/2014/main" id="{894E7CFA-2BA8-B9A3-2A8E-F3A8E5532B4B}"/>
              </a:ext>
            </a:extLst>
          </p:cNvPr>
          <p:cNvPicPr>
            <a:picLocks noChangeAspect="1"/>
          </p:cNvPicPr>
          <p:nvPr/>
        </p:nvPicPr>
        <p:blipFill>
          <a:blip r:embed="rId4"/>
          <a:stretch>
            <a:fillRect/>
          </a:stretch>
        </p:blipFill>
        <p:spPr>
          <a:xfrm>
            <a:off x="1289785" y="2265050"/>
            <a:ext cx="423513" cy="4235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Testing Plan</a:t>
            </a:r>
            <a:endParaRPr b="1" dirty="0"/>
          </a:p>
        </p:txBody>
      </p:sp>
      <p:sp>
        <p:nvSpPr>
          <p:cNvPr id="346" name="Google Shape;346;p18"/>
          <p:cNvSpPr txBox="1">
            <a:spLocks noGrp="1"/>
          </p:cNvSpPr>
          <p:nvPr>
            <p:ph type="body" idx="1"/>
          </p:nvPr>
        </p:nvSpPr>
        <p:spPr>
          <a:xfrm>
            <a:off x="818950" y="1676598"/>
            <a:ext cx="6609139" cy="39678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dirty="0">
                <a:sym typeface="Arial"/>
              </a:rPr>
              <a:t>Scope:</a:t>
            </a:r>
            <a:r>
              <a:rPr lang="en-US" sz="2400" dirty="0">
                <a:sym typeface="Arial"/>
              </a:rPr>
              <a:t> Test mobile app, wearable device, sensor data accuracy, and user interactions.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Objectives:</a:t>
            </a:r>
            <a:r>
              <a:rPr lang="en-US" sz="2400" dirty="0">
                <a:sym typeface="Arial"/>
              </a:rPr>
              <a:t> Ensure functionality, accurate anxiety detection, effective interventions, and data sync.</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Approach: </a:t>
            </a:r>
            <a:r>
              <a:rPr lang="en-US" sz="2400" dirty="0">
                <a:sym typeface="Arial"/>
              </a:rPr>
              <a:t>Automated &amp; manual testing with real-world scenarios and sensor simulations.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Constraints:</a:t>
            </a:r>
            <a:r>
              <a:rPr lang="en-US" sz="2400" dirty="0">
                <a:sym typeface="Arial"/>
              </a:rPr>
              <a:t> Simulated sensor data, internet dependency.</a:t>
            </a:r>
            <a:endParaRPr sz="2400" dirty="0"/>
          </a:p>
        </p:txBody>
      </p:sp>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6149" name="Picture 5" descr="Test plan Vs Test Report">
            <a:extLst>
              <a:ext uri="{FF2B5EF4-FFF2-40B4-BE49-F238E27FC236}">
                <a16:creationId xmlns:a16="http://schemas.microsoft.com/office/drawing/2014/main" id="{BBC3CAB7-F9C9-178A-05C0-04AC5B4BA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869" y="1379596"/>
            <a:ext cx="4082611" cy="437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1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descr="People in an office discussing work over a laptop&#10;"/>
          <p:cNvPicPr preferRelativeResize="0">
            <a:picLocks noGrp="1"/>
          </p:cNvPicPr>
          <p:nvPr>
            <p:ph type="pic" idx="2"/>
          </p:nvPr>
        </p:nvPicPr>
        <p:blipFill rotWithShape="1">
          <a:blip r:embed="rId3">
            <a:alphaModFix/>
          </a:blip>
          <a:srcRect l="34" r="33"/>
          <a:stretch/>
        </p:blipFill>
        <p:spPr>
          <a:xfrm>
            <a:off x="2754948" y="2502098"/>
            <a:ext cx="1465840" cy="1289394"/>
          </a:xfrm>
          <a:prstGeom prst="hexagon">
            <a:avLst>
              <a:gd name="adj" fmla="val 28349"/>
              <a:gd name="vf" fmla="val 115470"/>
            </a:avLst>
          </a:prstGeom>
          <a:noFill/>
          <a:ln>
            <a:noFill/>
          </a:ln>
        </p:spPr>
      </p:pic>
      <p:pic>
        <p:nvPicPr>
          <p:cNvPr id="407" name="Google Shape;407;p22" descr="People working in office"/>
          <p:cNvPicPr preferRelativeResize="0">
            <a:picLocks noGrp="1"/>
          </p:cNvPicPr>
          <p:nvPr>
            <p:ph type="pic" idx="3"/>
          </p:nvPr>
        </p:nvPicPr>
        <p:blipFill rotWithShape="1">
          <a:blip r:embed="rId4">
            <a:alphaModFix/>
          </a:blip>
          <a:srcRect l="34" r="33"/>
          <a:stretch/>
        </p:blipFill>
        <p:spPr>
          <a:xfrm>
            <a:off x="391110" y="2493385"/>
            <a:ext cx="1465840" cy="1289394"/>
          </a:xfrm>
          <a:prstGeom prst="hexagon">
            <a:avLst>
              <a:gd name="adj" fmla="val 28349"/>
              <a:gd name="vf" fmla="val 115470"/>
            </a:avLst>
          </a:prstGeom>
          <a:noFill/>
          <a:ln>
            <a:noFill/>
          </a:ln>
        </p:spPr>
      </p:pic>
      <p:pic>
        <p:nvPicPr>
          <p:cNvPr id="408" name="Google Shape;408;p22" descr="Businesswoman reviewing sticky notes on a wall"/>
          <p:cNvPicPr preferRelativeResize="0">
            <a:picLocks noGrp="1"/>
          </p:cNvPicPr>
          <p:nvPr>
            <p:ph type="pic" idx="4"/>
          </p:nvPr>
        </p:nvPicPr>
        <p:blipFill rotWithShape="1">
          <a:blip r:embed="rId5">
            <a:alphaModFix/>
          </a:blip>
          <a:srcRect l="88" r="88"/>
          <a:stretch/>
        </p:blipFill>
        <p:spPr>
          <a:xfrm>
            <a:off x="5151412" y="5238680"/>
            <a:ext cx="1465840" cy="1289394"/>
          </a:xfrm>
          <a:prstGeom prst="hexagon">
            <a:avLst>
              <a:gd name="adj" fmla="val 28349"/>
              <a:gd name="vf" fmla="val 115470"/>
            </a:avLst>
          </a:prstGeom>
          <a:noFill/>
          <a:ln>
            <a:noFill/>
          </a:ln>
        </p:spPr>
      </p:pic>
      <p:pic>
        <p:nvPicPr>
          <p:cNvPr id="409" name="Google Shape;409;p22" descr="Layout of website design sketches on white paper"/>
          <p:cNvPicPr preferRelativeResize="0">
            <a:picLocks noGrp="1"/>
          </p:cNvPicPr>
          <p:nvPr>
            <p:ph type="pic" idx="5"/>
          </p:nvPr>
        </p:nvPicPr>
        <p:blipFill rotWithShape="1">
          <a:blip r:embed="rId6">
            <a:alphaModFix/>
          </a:blip>
          <a:srcRect l="34" r="33"/>
          <a:stretch/>
        </p:blipFill>
        <p:spPr>
          <a:xfrm>
            <a:off x="3948599" y="3194928"/>
            <a:ext cx="1465840" cy="1289394"/>
          </a:xfrm>
          <a:prstGeom prst="hexagon">
            <a:avLst>
              <a:gd name="adj" fmla="val 28349"/>
              <a:gd name="vf" fmla="val 115470"/>
            </a:avLst>
          </a:prstGeom>
          <a:noFill/>
          <a:ln>
            <a:noFill/>
          </a:ln>
        </p:spPr>
      </p:pic>
      <p:sp>
        <p:nvSpPr>
          <p:cNvPr id="410" name="Google Shape;410;p22"/>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title"/>
          </p:nvPr>
        </p:nvSpPr>
        <p:spPr>
          <a:xfrm>
            <a:off x="514458" y="495307"/>
            <a:ext cx="5117162"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Introduction</a:t>
            </a:r>
            <a:endParaRPr b="1">
              <a:solidFill>
                <a:schemeClr val="dk1"/>
              </a:solidFill>
              <a:latin typeface="Calibri"/>
              <a:ea typeface="Calibri"/>
              <a:cs typeface="Calibri"/>
              <a:sym typeface="Calibri"/>
            </a:endParaRPr>
          </a:p>
        </p:txBody>
      </p:sp>
      <p:sp>
        <p:nvSpPr>
          <p:cNvPr id="158" name="Google Shape;158;p2"/>
          <p:cNvSpPr txBox="1">
            <a:spLocks noGrp="1"/>
          </p:cNvSpPr>
          <p:nvPr>
            <p:ph type="body" idx="1"/>
          </p:nvPr>
        </p:nvSpPr>
        <p:spPr>
          <a:xfrm>
            <a:off x="514458" y="1938611"/>
            <a:ext cx="7681116" cy="214813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320 million people affected globally (WHO, 2024)</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 of Israeli adults suffer from anxiety (</a:t>
            </a:r>
            <a:r>
              <a:rPr lang="en-US" sz="2400" dirty="0" err="1">
                <a:solidFill>
                  <a:schemeClr val="dk1"/>
                </a:solidFill>
                <a:latin typeface="Arial"/>
                <a:ea typeface="Arial"/>
                <a:cs typeface="Arial"/>
                <a:sym typeface="Arial"/>
              </a:rPr>
              <a:t>Macabbi</a:t>
            </a:r>
            <a:r>
              <a:rPr lang="en-US" sz="2400" dirty="0">
                <a:solidFill>
                  <a:schemeClr val="dk1"/>
                </a:solidFill>
                <a:latin typeface="Arial"/>
                <a:ea typeface="Arial"/>
                <a:cs typeface="Arial"/>
                <a:sym typeface="Arial"/>
              </a:rPr>
              <a:t>, 2023)</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Tech and social media fuel anxiety, especially in youth</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Rising anxiety levels demand effective interventions</a:t>
            </a:r>
            <a:endParaRPr sz="2400" dirty="0">
              <a:solidFill>
                <a:schemeClr val="dk1"/>
              </a:solidFill>
              <a:latin typeface="Arial"/>
              <a:ea typeface="Arial"/>
              <a:cs typeface="Arial"/>
              <a:sym typeface="Aria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p:txBody>
      </p:sp>
      <p:pic>
        <p:nvPicPr>
          <p:cNvPr id="159" name="Google Shape;159;p2" descr="אישה מישיבה בספה"/>
          <p:cNvPicPr preferRelativeResize="0">
            <a:picLocks noGrp="1"/>
          </p:cNvPicPr>
          <p:nvPr>
            <p:ph type="pic" idx="2"/>
          </p:nvPr>
        </p:nvPicPr>
        <p:blipFill rotWithShape="1">
          <a:blip r:embed="rId5">
            <a:alphaModFix/>
          </a:blip>
          <a:srcRect/>
          <a:stretch/>
        </p:blipFill>
        <p:spPr>
          <a:xfrm>
            <a:off x="8940800" y="0"/>
            <a:ext cx="3251200" cy="2607733"/>
          </a:xfrm>
          <a:prstGeom prst="rect">
            <a:avLst/>
          </a:prstGeom>
          <a:noFill/>
          <a:ln>
            <a:noFill/>
          </a:ln>
        </p:spPr>
      </p:pic>
      <p:sp>
        <p:nvSpPr>
          <p:cNvPr id="161" name="Google Shape;161;p2"/>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pic>
        <p:nvPicPr>
          <p:cNvPr id="2052" name="Picture 4">
            <a:extLst>
              <a:ext uri="{FF2B5EF4-FFF2-40B4-BE49-F238E27FC236}">
                <a16:creationId xmlns:a16="http://schemas.microsoft.com/office/drawing/2014/main" id="{3337D3BB-BA51-1E72-494E-12D49ACB8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353" y="4609567"/>
            <a:ext cx="6389158" cy="1772408"/>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111B37CB-C20F-195B-90D3-39904454DEEA}"/>
              </a:ext>
            </a:extLst>
          </p:cNvPr>
          <p:cNvSpPr txBox="1"/>
          <p:nvPr/>
        </p:nvSpPr>
        <p:spPr>
          <a:xfrm>
            <a:off x="1018824" y="6324421"/>
            <a:ext cx="6096000" cy="795089"/>
          </a:xfrm>
          <a:prstGeom prst="rect">
            <a:avLst/>
          </a:prstGeom>
          <a:noFill/>
        </p:spPr>
        <p:txBody>
          <a:bodyPr wrap="square">
            <a:spAutoFit/>
          </a:bodyPr>
          <a:lstStyle/>
          <a:p>
            <a:pPr algn="ctr" rtl="0">
              <a:spcBef>
                <a:spcPts val="0"/>
              </a:spcBef>
              <a:spcAft>
                <a:spcPts val="800"/>
              </a:spcAft>
            </a:pPr>
            <a:r>
              <a:rPr lang="en-US" sz="1000" b="0" i="1" u="none" strike="noStrike" dirty="0">
                <a:solidFill>
                  <a:srgbClr val="000000"/>
                </a:solidFill>
                <a:effectLst/>
                <a:latin typeface="Calibri" panose="020F0502020204030204" pitchFamily="34" charset="0"/>
              </a:rPr>
              <a:t> ‘Anxiety’ on google trends</a:t>
            </a:r>
            <a:endParaRPr lang="en-US" sz="1000" b="0" dirty="0">
              <a:effectLst/>
            </a:endParaRPr>
          </a:p>
          <a:p>
            <a:br>
              <a:rPr lang="en-US" dirty="0"/>
            </a:br>
            <a:endParaRPr lang="he-IL" dirty="0"/>
          </a:p>
        </p:txBody>
      </p:sp>
      <p:pic>
        <p:nvPicPr>
          <p:cNvPr id="21" name="שמע 20">
            <a:hlinkClick r:id="" action="ppaction://media"/>
            <a:extLst>
              <a:ext uri="{FF2B5EF4-FFF2-40B4-BE49-F238E27FC236}">
                <a16:creationId xmlns:a16="http://schemas.microsoft.com/office/drawing/2014/main" id="{1EED6DB2-E4A8-C950-AB04-8DEAD6DFB3C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1126"/>
    </mc:Choice>
    <mc:Fallback>
      <p:transition spd="slow" advTm="61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body" idx="1"/>
          </p:nvPr>
        </p:nvSpPr>
        <p:spPr>
          <a:xfrm>
            <a:off x="8345007" y="1718609"/>
            <a:ext cx="3042796" cy="42068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sz="2400" b="0" dirty="0">
                <a:solidFill>
                  <a:schemeClr val="dk1"/>
                </a:solidFill>
              </a:rPr>
              <a:t>High demand, but few professionals</a:t>
            </a:r>
            <a:endParaRPr dirty="0"/>
          </a:p>
        </p:txBody>
      </p:sp>
      <p:sp>
        <p:nvSpPr>
          <p:cNvPr id="177" name="Google Shape;177;p4"/>
          <p:cNvSpPr txBox="1">
            <a:spLocks noGrp="1"/>
          </p:cNvSpPr>
          <p:nvPr>
            <p:ph type="body" idx="3"/>
          </p:nvPr>
        </p:nvSpPr>
        <p:spPr>
          <a:xfrm>
            <a:off x="8345005" y="2964052"/>
            <a:ext cx="3431855" cy="74795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r>
              <a:rPr lang="en-US" sz="2400" b="0" dirty="0">
                <a:solidFill>
                  <a:schemeClr val="dk1"/>
                </a:solidFill>
              </a:rPr>
              <a:t>Need for innovative support solutions between therapy sessions</a:t>
            </a:r>
            <a:endParaRPr dirty="0"/>
          </a:p>
        </p:txBody>
      </p:sp>
      <p:sp>
        <p:nvSpPr>
          <p:cNvPr id="178" name="Google Shape;178;p4"/>
          <p:cNvSpPr txBox="1">
            <a:spLocks noGrp="1"/>
          </p:cNvSpPr>
          <p:nvPr>
            <p:ph type="title"/>
          </p:nvPr>
        </p:nvSpPr>
        <p:spPr>
          <a:xfrm>
            <a:off x="7423358" y="360130"/>
            <a:ext cx="4396109" cy="6000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chemeClr val="dk1"/>
                </a:solidFill>
                <a:latin typeface="Calibri"/>
                <a:ea typeface="Calibri"/>
                <a:cs typeface="Calibri"/>
                <a:sym typeface="Calibri"/>
              </a:rPr>
              <a:t>Motivation</a:t>
            </a:r>
            <a:endParaRPr dirty="0"/>
          </a:p>
        </p:txBody>
      </p:sp>
      <p:pic>
        <p:nvPicPr>
          <p:cNvPr id="179" name="Google Shape;179;p4" descr="רופא זכר קו מיתאר"/>
          <p:cNvPicPr preferRelativeResize="0">
            <a:picLocks noGrp="1"/>
          </p:cNvPicPr>
          <p:nvPr>
            <p:ph type="pic" idx="7"/>
          </p:nvPr>
        </p:nvPicPr>
        <p:blipFill rotWithShape="1">
          <a:blip r:embed="rId5">
            <a:alphaModFix/>
          </a:blip>
          <a:srcRect l="5134" r="5133"/>
          <a:stretch/>
        </p:blipFill>
        <p:spPr>
          <a:xfrm>
            <a:off x="7423358" y="1521830"/>
            <a:ext cx="570385" cy="565882"/>
          </a:xfrm>
          <a:prstGeom prst="rect">
            <a:avLst/>
          </a:prstGeom>
          <a:noFill/>
          <a:ln>
            <a:noFill/>
          </a:ln>
          <a:effectLst>
            <a:outerShdw blurRad="50800" dist="38100" dir="5400000" algn="t" rotWithShape="0">
              <a:srgbClr val="000000">
                <a:alpha val="40000"/>
              </a:srgbClr>
            </a:outerShdw>
          </a:effectLst>
        </p:spPr>
      </p:pic>
      <p:pic>
        <p:nvPicPr>
          <p:cNvPr id="181" name="Google Shape;181;p4" descr="סיעור מוחות קו מיתאר"/>
          <p:cNvPicPr preferRelativeResize="0">
            <a:picLocks noGrp="1"/>
          </p:cNvPicPr>
          <p:nvPr>
            <p:ph type="pic" idx="9"/>
          </p:nvPr>
        </p:nvPicPr>
        <p:blipFill rotWithShape="1">
          <a:blip r:embed="rId6">
            <a:alphaModFix/>
          </a:blip>
          <a:srcRect l="2615" r="2616"/>
          <a:stretch/>
        </p:blipFill>
        <p:spPr>
          <a:xfrm>
            <a:off x="7411659" y="2763731"/>
            <a:ext cx="570386" cy="565882"/>
          </a:xfrm>
          <a:prstGeom prst="rect">
            <a:avLst/>
          </a:prstGeom>
          <a:noFill/>
          <a:ln>
            <a:noFill/>
          </a:ln>
          <a:effectLst>
            <a:outerShdw blurRad="50800" dist="38100" dir="5400000" algn="t" rotWithShape="0">
              <a:srgbClr val="000000">
                <a:alpha val="40000"/>
              </a:srgbClr>
            </a:outerShdw>
          </a:effectLst>
        </p:spPr>
      </p:pic>
      <p:sp>
        <p:nvSpPr>
          <p:cNvPr id="182" name="Google Shape;182;p4"/>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pic>
        <p:nvPicPr>
          <p:cNvPr id="3074" name="Picture 2" descr="איך נראה טיפול פסיכולוגי? ומה קורה במהלך הפגישה הראשונה? - טנא">
            <a:extLst>
              <a:ext uri="{FF2B5EF4-FFF2-40B4-BE49-F238E27FC236}">
                <a16:creationId xmlns:a16="http://schemas.microsoft.com/office/drawing/2014/main" id="{7CEBFFA7-16AE-A8CB-0D75-9C275CACE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6750756" cy="687496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7;p4">
            <a:extLst>
              <a:ext uri="{FF2B5EF4-FFF2-40B4-BE49-F238E27FC236}">
                <a16:creationId xmlns:a16="http://schemas.microsoft.com/office/drawing/2014/main" id="{DA7ADCB4-55D6-D9B2-C8E2-58F70EF38ABC}"/>
              </a:ext>
            </a:extLst>
          </p:cNvPr>
          <p:cNvSpPr txBox="1">
            <a:spLocks/>
          </p:cNvSpPr>
          <p:nvPr/>
        </p:nvSpPr>
        <p:spPr>
          <a:xfrm>
            <a:off x="8339359" y="4403389"/>
            <a:ext cx="3431855" cy="74795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accent6"/>
              </a:buClr>
              <a:buSzPts val="1800"/>
              <a:buFont typeface="Arial"/>
              <a:buNone/>
              <a:defRPr sz="1800" b="1" i="0" u="none" strike="noStrike" cap="none">
                <a:solidFill>
                  <a:schemeClr val="accent6"/>
                </a:solidFill>
                <a:latin typeface="Calibri"/>
                <a:ea typeface="Calibri"/>
                <a:cs typeface="Calibri"/>
                <a:sym typeface="Calibri"/>
              </a:defRPr>
            </a:lvl1pPr>
            <a:lvl2pPr marL="914400" marR="0" lvl="1"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85750" algn="l" rtl="0">
              <a:lnSpc>
                <a:spcPct val="90000"/>
              </a:lnSpc>
              <a:spcBef>
                <a:spcPts val="5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4pPr>
            <a:lvl5pPr marL="2286000" marR="0" lvl="4"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chemeClr val="dk1"/>
              </a:buClr>
              <a:buSzPts val="2400"/>
            </a:pPr>
            <a:r>
              <a:rPr lang="en-US" sz="2400" b="0" dirty="0">
                <a:solidFill>
                  <a:schemeClr val="dk1"/>
                </a:solidFill>
              </a:rPr>
              <a:t>Hard to book therapist appointments in peripheral areas.</a:t>
            </a:r>
            <a:endParaRPr lang="en-US" dirty="0"/>
          </a:p>
        </p:txBody>
      </p:sp>
      <p:pic>
        <p:nvPicPr>
          <p:cNvPr id="3076" name="Picture 4" descr="Line icon for periphery 3329046 Vector Art at Vecteezy">
            <a:extLst>
              <a:ext uri="{FF2B5EF4-FFF2-40B4-BE49-F238E27FC236}">
                <a16:creationId xmlns:a16="http://schemas.microsoft.com/office/drawing/2014/main" id="{ECF15126-33EB-18F0-8F6A-CB4946514B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7861" y="4120448"/>
            <a:ext cx="565882" cy="565882"/>
          </a:xfrm>
          <a:prstGeom prst="rect">
            <a:avLst/>
          </a:prstGeom>
          <a:noFill/>
          <a:extLst>
            <a:ext uri="{909E8E84-426E-40DD-AFC4-6F175D3DCCD1}">
              <a14:hiddenFill xmlns:a14="http://schemas.microsoft.com/office/drawing/2010/main">
                <a:solidFill>
                  <a:srgbClr val="FFFFFF"/>
                </a:solidFill>
              </a14:hiddenFill>
            </a:ext>
          </a:extLst>
        </p:spPr>
      </p:pic>
      <p:pic>
        <p:nvPicPr>
          <p:cNvPr id="12" name="שמע 11">
            <a:hlinkClick r:id="" action="ppaction://media"/>
            <a:extLst>
              <a:ext uri="{FF2B5EF4-FFF2-40B4-BE49-F238E27FC236}">
                <a16:creationId xmlns:a16="http://schemas.microsoft.com/office/drawing/2014/main" id="{69AB513A-69DA-A989-ACA9-DC70AC26FAB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083"/>
    </mc:Choice>
    <mc:Fallback>
      <p:transition spd="slow" advTm="43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Smart Jewelry to Manage Anxiety Attacks</a:t>
            </a:r>
            <a:endParaRPr lang="en-US" dirty="0"/>
          </a:p>
        </p:txBody>
      </p:sp>
      <p:sp>
        <p:nvSpPr>
          <p:cNvPr id="206" name="Google Shape;206;p5"/>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pic>
        <p:nvPicPr>
          <p:cNvPr id="4098" name="Picture 2" descr="Improve Your Health: Use A Smart Ring to Measure Stress?">
            <a:extLst>
              <a:ext uri="{FF2B5EF4-FFF2-40B4-BE49-F238E27FC236}">
                <a16:creationId xmlns:a16="http://schemas.microsoft.com/office/drawing/2014/main" id="{69420FF8-93CF-91A7-FD7F-B1902696CF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594" y="1926045"/>
            <a:ext cx="3024011" cy="3024011"/>
          </a:xfrm>
          <a:prstGeom prst="rect">
            <a:avLst/>
          </a:prstGeom>
          <a:noFill/>
          <a:extLst>
            <a:ext uri="{909E8E84-426E-40DD-AFC4-6F175D3DCCD1}">
              <a14:hiddenFill xmlns:a14="http://schemas.microsoft.com/office/drawing/2010/main">
                <a:solidFill>
                  <a:srgbClr val="FFFFFF"/>
                </a:solidFill>
              </a14:hiddenFill>
            </a:ext>
          </a:extLst>
        </p:spPr>
      </p:pic>
      <p:sp>
        <p:nvSpPr>
          <p:cNvPr id="2" name="חץ: ימינה 1">
            <a:extLst>
              <a:ext uri="{FF2B5EF4-FFF2-40B4-BE49-F238E27FC236}">
                <a16:creationId xmlns:a16="http://schemas.microsoft.com/office/drawing/2014/main" id="{1EE95DFE-F87C-2AD2-C0F5-9A24763F144F}"/>
              </a:ext>
            </a:extLst>
          </p:cNvPr>
          <p:cNvSpPr/>
          <p:nvPr/>
        </p:nvSpPr>
        <p:spPr>
          <a:xfrm>
            <a:off x="5298473" y="3127020"/>
            <a:ext cx="1456267" cy="48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100" name="Picture 4" descr="Over a third of those in MindBeacon's Panic Attack program reported a full  remission of symptoms">
            <a:extLst>
              <a:ext uri="{FF2B5EF4-FFF2-40B4-BE49-F238E27FC236}">
                <a16:creationId xmlns:a16="http://schemas.microsoft.com/office/drawing/2014/main" id="{61B7E98F-2B17-EEEF-1C0D-7AB474489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75" y="2400241"/>
            <a:ext cx="4178076" cy="2183045"/>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1AFA4740-66FC-E277-DBE8-8104650CFF77}"/>
              </a:ext>
            </a:extLst>
          </p:cNvPr>
          <p:cNvSpPr txBox="1"/>
          <p:nvPr/>
        </p:nvSpPr>
        <p:spPr>
          <a:xfrm>
            <a:off x="854652" y="5271973"/>
            <a:ext cx="7984547" cy="1138773"/>
          </a:xfrm>
          <a:prstGeom prst="rect">
            <a:avLst/>
          </a:prstGeom>
          <a:noFill/>
        </p:spPr>
        <p:txBody>
          <a:bodyPr wrap="square">
            <a:spAutoFit/>
          </a:bodyPr>
          <a:lstStyle/>
          <a:p>
            <a:r>
              <a:rPr lang="en-US" sz="1800" b="0" i="0" u="none" strike="noStrike" cap="none" dirty="0">
                <a:solidFill>
                  <a:schemeClr val="dk1"/>
                </a:solidFill>
                <a:latin typeface="Arial"/>
                <a:ea typeface="Arial"/>
                <a:cs typeface="Arial"/>
                <a:sym typeface="Arial"/>
              </a:rPr>
              <a:t>“However, as recent studies suggest,</a:t>
            </a:r>
            <a:br>
              <a:rPr lang="en-US" sz="1800" b="0" i="0" u="none" strike="noStrike" cap="none" dirty="0">
                <a:solidFill>
                  <a:schemeClr val="dk1"/>
                </a:solidFill>
                <a:latin typeface="Arial"/>
                <a:ea typeface="Arial"/>
                <a:cs typeface="Arial"/>
                <a:sym typeface="Arial"/>
              </a:rPr>
            </a:br>
            <a:r>
              <a:rPr lang="en-US" sz="1800" b="0" i="0" u="none" strike="noStrike" cap="none" dirty="0">
                <a:solidFill>
                  <a:schemeClr val="dk1"/>
                </a:solidFill>
                <a:latin typeface="Arial"/>
                <a:ea typeface="Arial"/>
                <a:cs typeface="Arial"/>
                <a:sym typeface="Arial"/>
              </a:rPr>
              <a:t>the effects of such tracking devices are debatable, seem to be short-lived, and </a:t>
            </a:r>
            <a:r>
              <a:rPr lang="en-US" sz="1800" b="0" i="0" u="none" strike="noStrike" cap="none" dirty="0">
                <a:solidFill>
                  <a:schemeClr val="dk1"/>
                </a:solidFill>
                <a:highlight>
                  <a:srgbClr val="AEC2D8"/>
                </a:highlight>
                <a:latin typeface="Arial"/>
                <a:ea typeface="Arial"/>
                <a:cs typeface="Arial"/>
                <a:sym typeface="Arial"/>
              </a:rPr>
              <a:t>consumers often stop using them after a short period of time</a:t>
            </a:r>
            <a:r>
              <a:rPr lang="en-US" sz="1800" b="0" i="0" u="none" strike="noStrike" cap="none" dirty="0">
                <a:solidFill>
                  <a:schemeClr val="dk1"/>
                </a:solidFill>
                <a:latin typeface="Arial"/>
                <a:ea typeface="Arial"/>
                <a:cs typeface="Arial"/>
                <a:sym typeface="Arial"/>
              </a:rPr>
              <a:t>.״</a:t>
            </a:r>
          </a:p>
          <a:p>
            <a:endParaRPr lang="en-US" dirty="0">
              <a:solidFill>
                <a:schemeClr val="dk1"/>
              </a:solidFill>
            </a:endParaRPr>
          </a:p>
        </p:txBody>
      </p:sp>
      <p:sp>
        <p:nvSpPr>
          <p:cNvPr id="5" name="Google Shape;222;p7">
            <a:extLst>
              <a:ext uri="{FF2B5EF4-FFF2-40B4-BE49-F238E27FC236}">
                <a16:creationId xmlns:a16="http://schemas.microsoft.com/office/drawing/2014/main" id="{7E50061B-8713-B09A-91C1-C31877456978}"/>
              </a:ext>
            </a:extLst>
          </p:cNvPr>
          <p:cNvSpPr txBox="1"/>
          <p:nvPr/>
        </p:nvSpPr>
        <p:spPr>
          <a:xfrm>
            <a:off x="0" y="6273225"/>
            <a:ext cx="4937090" cy="5847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600" b="0" i="0" u="none" strike="noStrike" cap="none" dirty="0" err="1">
                <a:solidFill>
                  <a:srgbClr val="888888"/>
                </a:solidFill>
                <a:latin typeface="Calibri"/>
                <a:ea typeface="Calibri"/>
                <a:cs typeface="Calibri"/>
                <a:sym typeface="Calibri"/>
              </a:rPr>
              <a:t>Jakicic</a:t>
            </a:r>
            <a:r>
              <a:rPr lang="en-US" sz="600" b="0" i="0" u="none" strike="noStrike" cap="none" dirty="0">
                <a:solidFill>
                  <a:srgbClr val="888888"/>
                </a:solidFill>
                <a:latin typeface="Calibri"/>
                <a:ea typeface="Calibri"/>
                <a:cs typeface="Calibri"/>
                <a:sym typeface="Calibri"/>
              </a:rPr>
              <a:t>, J. M. et al. Effect of Wearable Technology Combined With a Lifestyle Intervention on Long-term Weight Loss. JAMA 316, 1161–1171, doi:10.1001/jama.2016.12858 (2016).</a:t>
            </a:r>
            <a:endParaRPr dirty="0"/>
          </a:p>
          <a:p>
            <a:pPr marL="0" marR="0" lvl="0" indent="0" algn="l" rtl="0">
              <a:lnSpc>
                <a:spcPct val="90000"/>
              </a:lnSpc>
              <a:spcBef>
                <a:spcPts val="600"/>
              </a:spcBef>
              <a:spcAft>
                <a:spcPts val="0"/>
              </a:spcAft>
              <a:buNone/>
            </a:pPr>
            <a:br>
              <a:rPr lang="en-US" sz="600" b="0" i="0" u="none" strike="noStrike" cap="none" dirty="0">
                <a:solidFill>
                  <a:srgbClr val="888888"/>
                </a:solidFill>
                <a:latin typeface="Calibri"/>
                <a:ea typeface="Calibri"/>
                <a:cs typeface="Calibri"/>
                <a:sym typeface="Calibri"/>
              </a:rPr>
            </a:br>
            <a:r>
              <a:rPr lang="en-US" sz="600" b="0" i="0" u="none" strike="noStrike" cap="none" dirty="0">
                <a:solidFill>
                  <a:srgbClr val="888888"/>
                </a:solidFill>
                <a:latin typeface="Calibri"/>
                <a:ea typeface="Calibri"/>
                <a:cs typeface="Calibri"/>
                <a:sym typeface="Calibri"/>
              </a:rPr>
              <a:t>Ledger, D. &amp; McCaffrey, D. How the Science of Human Behavior Change Offers the Secret to Long-Term Engagement. Retrieved 4 March 2017 from https://endeavourpartners.net/assets/Endeavour-Partners-Wearables-White-Paper-20141.pdf (2014).</a:t>
            </a:r>
            <a:endParaRPr dirty="0"/>
          </a:p>
        </p:txBody>
      </p:sp>
      <p:pic>
        <p:nvPicPr>
          <p:cNvPr id="16" name="שמע 15">
            <a:hlinkClick r:id="" action="ppaction://media"/>
            <a:extLst>
              <a:ext uri="{FF2B5EF4-FFF2-40B4-BE49-F238E27FC236}">
                <a16:creationId xmlns:a16="http://schemas.microsoft.com/office/drawing/2014/main" id="{8617DE89-C410-0CE1-B976-B6E3D4EA008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693"/>
    </mc:Choice>
    <mc:Fallback>
      <p:transition spd="slow" advTm="111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1000"/>
                                        <p:tgtEl>
                                          <p:spTgt spid="4098"/>
                                        </p:tgtEl>
                                      </p:cBhvr>
                                    </p:animEffect>
                                    <p:anim calcmode="lin" valueType="num">
                                      <p:cBhvr>
                                        <p:cTn id="19" dur="1000" fill="hold"/>
                                        <p:tgtEl>
                                          <p:spTgt spid="4098"/>
                                        </p:tgtEl>
                                        <p:attrNameLst>
                                          <p:attrName>ppt_x</p:attrName>
                                        </p:attrNameLst>
                                      </p:cBhvr>
                                      <p:tavLst>
                                        <p:tav tm="0">
                                          <p:val>
                                            <p:strVal val="#ppt_x"/>
                                          </p:val>
                                        </p:tav>
                                        <p:tav tm="100000">
                                          <p:val>
                                            <p:strVal val="#ppt_x"/>
                                          </p:val>
                                        </p:tav>
                                      </p:tavLst>
                                    </p:anim>
                                    <p:anim calcmode="lin" valueType="num">
                                      <p:cBhvr>
                                        <p:cTn id="20"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6"/>
                </p:tgtEl>
              </p:cMediaNode>
            </p:audio>
          </p:childTnLst>
        </p:cTn>
      </p:par>
    </p:tnLst>
    <p:bldLst>
      <p:bldP spid="2"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8"/>
        <p:cNvGrpSpPr/>
        <p:nvPr/>
      </p:nvGrpSpPr>
      <p:grpSpPr>
        <a:xfrm>
          <a:off x="0" y="0"/>
          <a:ext cx="0" cy="0"/>
          <a:chOff x="0" y="0"/>
          <a:chExt cx="0" cy="0"/>
        </a:xfrm>
      </p:grpSpPr>
      <p:sp>
        <p:nvSpPr>
          <p:cNvPr id="229" name="Google Shape;229;p8"/>
          <p:cNvSpPr txBox="1"/>
          <p:nvPr/>
        </p:nvSpPr>
        <p:spPr>
          <a:xfrm>
            <a:off x="2732204" y="383453"/>
            <a:ext cx="672759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Interviews - psychologists</a:t>
            </a:r>
            <a:endParaRPr/>
          </a:p>
        </p:txBody>
      </p:sp>
      <p:sp>
        <p:nvSpPr>
          <p:cNvPr id="230" name="Google Shape;230;p8"/>
          <p:cNvSpPr txBox="1"/>
          <p:nvPr/>
        </p:nvSpPr>
        <p:spPr>
          <a:xfrm>
            <a:off x="1895028" y="4103369"/>
            <a:ext cx="2755994"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Michal </a:t>
            </a:r>
            <a:r>
              <a:rPr lang="en-US" sz="2800" dirty="0" err="1">
                <a:solidFill>
                  <a:schemeClr val="dk1"/>
                </a:solidFill>
                <a:latin typeface="Arial"/>
                <a:ea typeface="Arial"/>
                <a:cs typeface="Arial"/>
                <a:sym typeface="Arial"/>
              </a:rPr>
              <a:t>Meidan</a:t>
            </a:r>
            <a:endParaRPr lang="en-US" sz="2800" dirty="0">
              <a:solidFill>
                <a:schemeClr val="dk1"/>
              </a:solidFill>
              <a:latin typeface="Arial"/>
              <a:ea typeface="Arial"/>
              <a:cs typeface="Arial"/>
              <a:sym typeface="Arial"/>
            </a:endParaRP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Documentation by patients </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31" name="Google Shape;231;p8"/>
          <p:cNvSpPr txBox="1"/>
          <p:nvPr/>
        </p:nvSpPr>
        <p:spPr>
          <a:xfrm>
            <a:off x="5077806" y="4103369"/>
            <a:ext cx="2212622"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err="1">
                <a:solidFill>
                  <a:schemeClr val="dk1"/>
                </a:solidFill>
                <a:latin typeface="Arial"/>
                <a:ea typeface="Arial"/>
                <a:cs typeface="Arial"/>
                <a:sym typeface="Arial"/>
              </a:rPr>
              <a:t>Elad</a:t>
            </a:r>
            <a:r>
              <a:rPr lang="en-US" sz="2800" dirty="0">
                <a:solidFill>
                  <a:schemeClr val="dk1"/>
                </a:solidFill>
                <a:latin typeface="Arial"/>
                <a:ea typeface="Arial"/>
                <a:cs typeface="Arial"/>
                <a:sym typeface="Arial"/>
              </a:rPr>
              <a:t> Tal</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Emergency call</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32" name="Google Shape;232;p8"/>
          <p:cNvSpPr txBox="1"/>
          <p:nvPr/>
        </p:nvSpPr>
        <p:spPr>
          <a:xfrm>
            <a:off x="7829415" y="4103369"/>
            <a:ext cx="3043429"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Arial"/>
                <a:ea typeface="Arial"/>
                <a:cs typeface="Arial"/>
                <a:sym typeface="Arial"/>
              </a:rPr>
              <a:t>Rivka Amir</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P</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ersonalized anxiety management techniques</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233" name="Google Shape;233;p8"/>
          <p:cNvPicPr preferRelativeResize="0"/>
          <p:nvPr/>
        </p:nvPicPr>
        <p:blipFill rotWithShape="1">
          <a:blip r:embed="rId5">
            <a:alphaModFix/>
          </a:blip>
          <a:srcRect/>
          <a:stretch/>
        </p:blipFill>
        <p:spPr>
          <a:xfrm>
            <a:off x="5533291" y="2607733"/>
            <a:ext cx="1301652" cy="1146889"/>
          </a:xfrm>
          <a:prstGeom prst="rect">
            <a:avLst/>
          </a:prstGeom>
          <a:noFill/>
          <a:ln>
            <a:noFill/>
          </a:ln>
          <a:effectLst>
            <a:outerShdw blurRad="190500" algn="tl" rotWithShape="0">
              <a:srgbClr val="000000">
                <a:alpha val="69803"/>
              </a:srgbClr>
            </a:outerShdw>
          </a:effectLst>
        </p:spPr>
      </p:pic>
      <p:pic>
        <p:nvPicPr>
          <p:cNvPr id="234" name="Google Shape;234;p8"/>
          <p:cNvPicPr preferRelativeResize="0"/>
          <p:nvPr/>
        </p:nvPicPr>
        <p:blipFill rotWithShape="1">
          <a:blip r:embed="rId6">
            <a:alphaModFix/>
          </a:blip>
          <a:srcRect/>
          <a:stretch/>
        </p:blipFill>
        <p:spPr>
          <a:xfrm>
            <a:off x="8700304" y="2607733"/>
            <a:ext cx="1301652" cy="1146889"/>
          </a:xfrm>
          <a:prstGeom prst="rect">
            <a:avLst/>
          </a:prstGeom>
          <a:noFill/>
          <a:ln>
            <a:noFill/>
          </a:ln>
          <a:effectLst>
            <a:outerShdw blurRad="190500" algn="tl" rotWithShape="0">
              <a:srgbClr val="000000">
                <a:alpha val="69803"/>
              </a:srgbClr>
            </a:outerShdw>
          </a:effectLst>
        </p:spPr>
      </p:pic>
      <p:pic>
        <p:nvPicPr>
          <p:cNvPr id="235" name="Google Shape;235;p8"/>
          <p:cNvPicPr preferRelativeResize="0"/>
          <p:nvPr/>
        </p:nvPicPr>
        <p:blipFill rotWithShape="1">
          <a:blip r:embed="rId7">
            <a:alphaModFix/>
          </a:blip>
          <a:srcRect/>
          <a:stretch/>
        </p:blipFill>
        <p:spPr>
          <a:xfrm>
            <a:off x="2579483" y="2607732"/>
            <a:ext cx="1301652" cy="1217833"/>
          </a:xfrm>
          <a:prstGeom prst="rect">
            <a:avLst/>
          </a:prstGeom>
          <a:noFill/>
          <a:ln>
            <a:noFill/>
          </a:ln>
          <a:effectLst>
            <a:outerShdw blurRad="190500" algn="tl" rotWithShape="0">
              <a:srgbClr val="000000">
                <a:alpha val="69803"/>
              </a:srgbClr>
            </a:outerShdw>
          </a:effectLst>
        </p:spPr>
      </p:pic>
      <p:sp>
        <p:nvSpPr>
          <p:cNvPr id="236" name="Google Shape;236;p8"/>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u="none">
                <a:solidFill>
                  <a:srgbClr val="888888"/>
                </a:solidFill>
                <a:latin typeface="Calibri"/>
                <a:ea typeface="Calibri"/>
                <a:cs typeface="Calibri"/>
                <a:sym typeface="Calibri"/>
              </a:rPr>
              <a:t>5</a:t>
            </a:fld>
            <a:endParaRPr sz="1200" b="0" u="none">
              <a:solidFill>
                <a:srgbClr val="888888"/>
              </a:solidFill>
              <a:latin typeface="Calibri"/>
              <a:ea typeface="Calibri"/>
              <a:cs typeface="Calibri"/>
              <a:sym typeface="Calibri"/>
            </a:endParaRPr>
          </a:p>
        </p:txBody>
      </p:sp>
      <p:pic>
        <p:nvPicPr>
          <p:cNvPr id="9" name="שמע 8">
            <a:hlinkClick r:id="" action="ppaction://media"/>
            <a:extLst>
              <a:ext uri="{FF2B5EF4-FFF2-40B4-BE49-F238E27FC236}">
                <a16:creationId xmlns:a16="http://schemas.microsoft.com/office/drawing/2014/main" id="{5259D7F9-C91A-BF3D-3BAC-965F2928089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3566"/>
    </mc:Choice>
    <mc:Fallback>
      <p:transition spd="slow" advTm="7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9"/>
          <p:cNvSpPr txBox="1"/>
          <p:nvPr/>
        </p:nvSpPr>
        <p:spPr>
          <a:xfrm>
            <a:off x="5566333" y="-71330"/>
            <a:ext cx="4766330" cy="145405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600" b="1" dirty="0">
                <a:solidFill>
                  <a:schemeClr val="dk1"/>
                </a:solidFill>
                <a:latin typeface="Calibri"/>
                <a:ea typeface="Calibri"/>
                <a:cs typeface="Calibri"/>
                <a:sym typeface="Calibri"/>
              </a:rPr>
              <a:t>Our Solution - </a:t>
            </a:r>
            <a:r>
              <a:rPr lang="en-US" sz="3600" b="1" dirty="0" err="1">
                <a:solidFill>
                  <a:schemeClr val="dk1"/>
                </a:solidFill>
                <a:latin typeface="Calibri"/>
                <a:ea typeface="Calibri"/>
                <a:cs typeface="Calibri"/>
                <a:sym typeface="Calibri"/>
              </a:rPr>
              <a:t>AnxiEase</a:t>
            </a:r>
            <a:endParaRPr dirty="0"/>
          </a:p>
        </p:txBody>
      </p:sp>
      <p:grpSp>
        <p:nvGrpSpPr>
          <p:cNvPr id="245" name="Google Shape;245;p9"/>
          <p:cNvGrpSpPr/>
          <p:nvPr/>
        </p:nvGrpSpPr>
        <p:grpSpPr>
          <a:xfrm>
            <a:off x="305" y="-369"/>
            <a:ext cx="4468523" cy="6858000"/>
            <a:chOff x="305" y="-369"/>
            <a:chExt cx="6091008" cy="6858000"/>
          </a:xfrm>
        </p:grpSpPr>
        <p:sp>
          <p:nvSpPr>
            <p:cNvPr id="246" name="Google Shape;246;p9"/>
            <p:cNvSpPr/>
            <p:nvPr/>
          </p:nvSpPr>
          <p:spPr>
            <a:xfrm>
              <a:off x="305" y="-369"/>
              <a:ext cx="6057007" cy="6858000"/>
            </a:xfrm>
            <a:custGeom>
              <a:avLst/>
              <a:gdLst/>
              <a:ahLst/>
              <a:cxnLst/>
              <a:rect l="l" t="t" r="r" b="b"/>
              <a:pathLst>
                <a:path w="6057007" h="6858000" extrusionOk="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9"/>
            <p:cNvSpPr/>
            <p:nvPr/>
          </p:nvSpPr>
          <p:spPr>
            <a:xfrm>
              <a:off x="305" y="-369"/>
              <a:ext cx="6091008" cy="6858000"/>
            </a:xfrm>
            <a:custGeom>
              <a:avLst/>
              <a:gdLst/>
              <a:ahLst/>
              <a:cxnLst/>
              <a:rect l="l" t="t" r="r" b="b"/>
              <a:pathLst>
                <a:path w="6091008" h="6858000" extrusionOk="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
            <p:cNvSpPr/>
            <p:nvPr/>
          </p:nvSpPr>
          <p:spPr>
            <a:xfrm>
              <a:off x="305" y="-369"/>
              <a:ext cx="6055600" cy="6858000"/>
            </a:xfrm>
            <a:custGeom>
              <a:avLst/>
              <a:gdLst/>
              <a:ahLst/>
              <a:cxnLst/>
              <a:rect l="l" t="t" r="r" b="b"/>
              <a:pathLst>
                <a:path w="6055600" h="6858000" extrusionOk="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49" name="Google Shape;249;p9"/>
          <p:cNvPicPr preferRelativeResize="0"/>
          <p:nvPr/>
        </p:nvPicPr>
        <p:blipFill rotWithShape="1">
          <a:blip r:embed="rId5">
            <a:alphaModFix/>
          </a:blip>
          <a:srcRect l="38274" t="51907" r="36995" b="25225"/>
          <a:stretch/>
        </p:blipFill>
        <p:spPr>
          <a:xfrm>
            <a:off x="216484" y="2709333"/>
            <a:ext cx="3367580" cy="2113147"/>
          </a:xfrm>
          <a:prstGeom prst="rect">
            <a:avLst/>
          </a:prstGeom>
          <a:noFill/>
          <a:ln>
            <a:noFill/>
          </a:ln>
        </p:spPr>
      </p:pic>
      <p:sp>
        <p:nvSpPr>
          <p:cNvPr id="251" name="Google Shape;251;p9"/>
          <p:cNvSpPr txBox="1"/>
          <p:nvPr/>
        </p:nvSpPr>
        <p:spPr>
          <a:xfrm>
            <a:off x="5566333" y="1253604"/>
            <a:ext cx="293137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Main Features</a:t>
            </a:r>
            <a:endParaRPr sz="1200" dirty="0"/>
          </a:p>
        </p:txBody>
      </p:sp>
      <p:sp>
        <p:nvSpPr>
          <p:cNvPr id="252" name="Google Shape;252;p9"/>
          <p:cNvSpPr txBox="1"/>
          <p:nvPr/>
        </p:nvSpPr>
        <p:spPr>
          <a:xfrm>
            <a:off x="5612433" y="2509784"/>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Real-Time Anxiety Alert</a:t>
            </a:r>
            <a:endParaRPr/>
          </a:p>
        </p:txBody>
      </p:sp>
      <p:pic>
        <p:nvPicPr>
          <p:cNvPr id="253" name="Google Shape;253;p9"/>
          <p:cNvPicPr preferRelativeResize="0"/>
          <p:nvPr/>
        </p:nvPicPr>
        <p:blipFill rotWithShape="1">
          <a:blip r:embed="rId6">
            <a:alphaModFix/>
          </a:blip>
          <a:srcRect/>
          <a:stretch/>
        </p:blipFill>
        <p:spPr>
          <a:xfrm>
            <a:off x="6529711" y="1961084"/>
            <a:ext cx="548700" cy="548700"/>
          </a:xfrm>
          <a:prstGeom prst="rect">
            <a:avLst/>
          </a:prstGeom>
          <a:solidFill>
            <a:srgbClr val="FFFFFF">
              <a:alpha val="34509"/>
            </a:srgbClr>
          </a:solidFill>
          <a:ln>
            <a:noFill/>
          </a:ln>
        </p:spPr>
      </p:pic>
      <p:sp>
        <p:nvSpPr>
          <p:cNvPr id="254" name="Google Shape;254;p9"/>
          <p:cNvSpPr txBox="1"/>
          <p:nvPr/>
        </p:nvSpPr>
        <p:spPr>
          <a:xfrm>
            <a:off x="5547943" y="3561881"/>
            <a:ext cx="2765708" cy="485646"/>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Experience documentation</a:t>
            </a:r>
            <a:endParaRPr sz="1800" b="1" dirty="0">
              <a:solidFill>
                <a:schemeClr val="dk2"/>
              </a:solidFill>
              <a:latin typeface="Calibri"/>
              <a:ea typeface="Calibri"/>
              <a:cs typeface="Calibri"/>
              <a:sym typeface="Calibri"/>
            </a:endParaRPr>
          </a:p>
        </p:txBody>
      </p:sp>
      <p:pic>
        <p:nvPicPr>
          <p:cNvPr id="255" name="Google Shape;255;p9" descr="פתקים נדבקים עם מילוי מלא"/>
          <p:cNvPicPr preferRelativeResize="0"/>
          <p:nvPr/>
        </p:nvPicPr>
        <p:blipFill rotWithShape="1">
          <a:blip r:embed="rId7">
            <a:alphaModFix/>
          </a:blip>
          <a:srcRect/>
          <a:stretch/>
        </p:blipFill>
        <p:spPr>
          <a:xfrm>
            <a:off x="6525314" y="3104681"/>
            <a:ext cx="548684" cy="548684"/>
          </a:xfrm>
          <a:prstGeom prst="rect">
            <a:avLst/>
          </a:prstGeom>
          <a:solidFill>
            <a:srgbClr val="FFFFFF">
              <a:alpha val="34509"/>
            </a:srgbClr>
          </a:solidFill>
          <a:ln>
            <a:noFill/>
          </a:ln>
        </p:spPr>
      </p:pic>
      <p:pic>
        <p:nvPicPr>
          <p:cNvPr id="256" name="Google Shape;256;p9" descr="מדריך להגדרת עבודה מרחוק קו מיתאר"/>
          <p:cNvPicPr preferRelativeResize="0"/>
          <p:nvPr/>
        </p:nvPicPr>
        <p:blipFill rotWithShape="1">
          <a:blip r:embed="rId8">
            <a:alphaModFix/>
          </a:blip>
          <a:srcRect/>
          <a:stretch/>
        </p:blipFill>
        <p:spPr>
          <a:xfrm>
            <a:off x="9186269" y="1993596"/>
            <a:ext cx="622422" cy="548700"/>
          </a:xfrm>
          <a:prstGeom prst="rect">
            <a:avLst/>
          </a:prstGeom>
          <a:solidFill>
            <a:srgbClr val="FFFFFF">
              <a:alpha val="34509"/>
            </a:srgbClr>
          </a:solidFill>
          <a:ln>
            <a:noFill/>
          </a:ln>
        </p:spPr>
      </p:pic>
      <p:sp>
        <p:nvSpPr>
          <p:cNvPr id="257" name="Google Shape;257;p9"/>
          <p:cNvSpPr txBox="1"/>
          <p:nvPr/>
        </p:nvSpPr>
        <p:spPr>
          <a:xfrm>
            <a:off x="8269100" y="3619708"/>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Calming Actions</a:t>
            </a:r>
            <a:endParaRPr/>
          </a:p>
        </p:txBody>
      </p:sp>
      <p:pic>
        <p:nvPicPr>
          <p:cNvPr id="258" name="Google Shape;258;p9" descr="מדיטציה קו מיתאר"/>
          <p:cNvPicPr preferRelativeResize="0"/>
          <p:nvPr/>
        </p:nvPicPr>
        <p:blipFill rotWithShape="1">
          <a:blip r:embed="rId9">
            <a:alphaModFix/>
          </a:blip>
          <a:srcRect/>
          <a:stretch/>
        </p:blipFill>
        <p:spPr>
          <a:xfrm>
            <a:off x="9120900" y="3079506"/>
            <a:ext cx="670122" cy="599033"/>
          </a:xfrm>
          <a:prstGeom prst="rect">
            <a:avLst/>
          </a:prstGeom>
          <a:solidFill>
            <a:srgbClr val="FFFFFF">
              <a:alpha val="34509"/>
            </a:srgbClr>
          </a:solidFill>
          <a:ln>
            <a:noFill/>
          </a:ln>
        </p:spPr>
      </p:pic>
      <p:sp>
        <p:nvSpPr>
          <p:cNvPr id="259" name="Google Shape;259;p9"/>
          <p:cNvSpPr txBox="1"/>
          <p:nvPr/>
        </p:nvSpPr>
        <p:spPr>
          <a:xfrm>
            <a:off x="8247604" y="2506969"/>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Therapist Interactions</a:t>
            </a:r>
            <a:endParaRPr/>
          </a:p>
        </p:txBody>
      </p:sp>
      <p:sp>
        <p:nvSpPr>
          <p:cNvPr id="260" name="Google Shape;260;p9"/>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sp>
        <p:nvSpPr>
          <p:cNvPr id="2" name="Google Shape;251;p9">
            <a:extLst>
              <a:ext uri="{FF2B5EF4-FFF2-40B4-BE49-F238E27FC236}">
                <a16:creationId xmlns:a16="http://schemas.microsoft.com/office/drawing/2014/main" id="{DDAEAF04-8BF0-0660-F826-57E3E3255975}"/>
              </a:ext>
            </a:extLst>
          </p:cNvPr>
          <p:cNvSpPr txBox="1"/>
          <p:nvPr/>
        </p:nvSpPr>
        <p:spPr>
          <a:xfrm>
            <a:off x="5560687" y="4799902"/>
            <a:ext cx="424800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Physiological sensors</a:t>
            </a:r>
            <a:endParaRPr sz="1200" dirty="0"/>
          </a:p>
        </p:txBody>
      </p:sp>
      <p:pic>
        <p:nvPicPr>
          <p:cNvPr id="5122" name="Picture 2" descr="Sensor Icon Images – Browse 132,249 Stock Photos, Vectors ...">
            <a:extLst>
              <a:ext uri="{FF2B5EF4-FFF2-40B4-BE49-F238E27FC236}">
                <a16:creationId xmlns:a16="http://schemas.microsoft.com/office/drawing/2014/main" id="{93C5E831-DC43-5AFD-D3BA-400D23C133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85" y="5416800"/>
            <a:ext cx="784367" cy="7843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nsor Icon Images – Browse 132,249 Stock Photos, Vectors ...">
            <a:extLst>
              <a:ext uri="{FF2B5EF4-FFF2-40B4-BE49-F238E27FC236}">
                <a16:creationId xmlns:a16="http://schemas.microsoft.com/office/drawing/2014/main" id="{E4D67BC8-F8B3-02E7-269A-C3B375D242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6390" y="5463801"/>
            <a:ext cx="784367" cy="78436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54;p9">
            <a:extLst>
              <a:ext uri="{FF2B5EF4-FFF2-40B4-BE49-F238E27FC236}">
                <a16:creationId xmlns:a16="http://schemas.microsoft.com/office/drawing/2014/main" id="{22F870FB-899D-96A6-035A-18B3EBF9500E}"/>
              </a:ext>
            </a:extLst>
          </p:cNvPr>
          <p:cNvSpPr txBox="1"/>
          <p:nvPr/>
        </p:nvSpPr>
        <p:spPr>
          <a:xfrm>
            <a:off x="6593185" y="5971265"/>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HRV</a:t>
            </a:r>
            <a:endParaRPr sz="1800" b="1" dirty="0">
              <a:solidFill>
                <a:schemeClr val="dk2"/>
              </a:solidFill>
              <a:latin typeface="Calibri"/>
              <a:ea typeface="Calibri"/>
              <a:cs typeface="Calibri"/>
              <a:sym typeface="Calibri"/>
            </a:endParaRPr>
          </a:p>
        </p:txBody>
      </p:sp>
      <p:sp>
        <p:nvSpPr>
          <p:cNvPr id="6" name="Google Shape;254;p9">
            <a:extLst>
              <a:ext uri="{FF2B5EF4-FFF2-40B4-BE49-F238E27FC236}">
                <a16:creationId xmlns:a16="http://schemas.microsoft.com/office/drawing/2014/main" id="{7F908CC5-24ED-67C9-65A4-FD003E7AF64B}"/>
              </a:ext>
            </a:extLst>
          </p:cNvPr>
          <p:cNvSpPr txBox="1"/>
          <p:nvPr/>
        </p:nvSpPr>
        <p:spPr>
          <a:xfrm>
            <a:off x="8951526" y="5995002"/>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EDA</a:t>
            </a:r>
            <a:endParaRPr sz="1800" b="1" dirty="0">
              <a:solidFill>
                <a:schemeClr val="dk2"/>
              </a:solidFill>
              <a:latin typeface="Calibri"/>
              <a:ea typeface="Calibri"/>
              <a:cs typeface="Calibri"/>
              <a:sym typeface="Calibri"/>
            </a:endParaRPr>
          </a:p>
        </p:txBody>
      </p:sp>
      <p:pic>
        <p:nvPicPr>
          <p:cNvPr id="13" name="שמע 12">
            <a:hlinkClick r:id="" action="ppaction://media"/>
            <a:extLst>
              <a:ext uri="{FF2B5EF4-FFF2-40B4-BE49-F238E27FC236}">
                <a16:creationId xmlns:a16="http://schemas.microsoft.com/office/drawing/2014/main" id="{8CF08100-13AB-E6DE-F943-B6B6B73C851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3751"/>
    </mc:Choice>
    <mc:Fallback>
      <p:transition spd="slow" advTm="63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txBox="1">
            <a:spLocks noGrp="1"/>
          </p:cNvSpPr>
          <p:nvPr>
            <p:ph type="title"/>
          </p:nvPr>
        </p:nvSpPr>
        <p:spPr>
          <a:xfrm>
            <a:off x="838200" y="314771"/>
            <a:ext cx="10515600" cy="148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latin typeface="Calibri"/>
                <a:ea typeface="Calibri"/>
                <a:cs typeface="Calibri"/>
                <a:sym typeface="Calibri"/>
              </a:rPr>
              <a:t>Enhancing Anxiety Detection with Machine Learning</a:t>
            </a:r>
            <a:endParaRPr dirty="0"/>
          </a:p>
        </p:txBody>
      </p:sp>
      <p:sp>
        <p:nvSpPr>
          <p:cNvPr id="356" name="Google Shape;356;p19"/>
          <p:cNvSpPr txBox="1">
            <a:spLocks noGrp="1"/>
          </p:cNvSpPr>
          <p:nvPr>
            <p:ph type="body" idx="1"/>
          </p:nvPr>
        </p:nvSpPr>
        <p:spPr>
          <a:xfrm>
            <a:off x="838199" y="1847128"/>
            <a:ext cx="6223001" cy="4272681"/>
          </a:xfrm>
          <a:prstGeom prst="rect">
            <a:avLst/>
          </a:prstGeom>
          <a:noFill/>
          <a:ln>
            <a:noFill/>
          </a:ln>
        </p:spPr>
        <p:txBody>
          <a:bodyPr spcFirstLastPara="1" wrap="square" lIns="91425" tIns="45700" rIns="91425" bIns="45700" anchor="t" anchorCtr="0">
            <a:normAutofit/>
          </a:bodyPr>
          <a:lstStyle/>
          <a:p>
            <a:pPr marL="342900">
              <a:lnSpc>
                <a:spcPct val="100000"/>
              </a:lnSpc>
              <a:spcBef>
                <a:spcPts val="0"/>
              </a:spcBef>
              <a:buSzPts val="2000"/>
            </a:pPr>
            <a:r>
              <a:rPr lang="en-US" sz="2400" b="1" i="0" u="none" strike="noStrike" dirty="0"/>
              <a:t>No Standard Measures:</a:t>
            </a:r>
            <a:r>
              <a:rPr lang="en-US" sz="2400" b="0" i="0" u="none" strike="noStrike" dirty="0"/>
              <a:t> Anxiety detection varies from person to person.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Limitations of Current Methods: </a:t>
            </a:r>
            <a:r>
              <a:rPr lang="en-US" sz="2400" b="0" i="0" u="none" strike="noStrike" dirty="0"/>
              <a:t>Traditional techniques often miss accurate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Machine Learning Advantage: </a:t>
            </a:r>
            <a:r>
              <a:rPr lang="en-US" sz="2400" b="0" i="0" u="none" strike="noStrike" dirty="0"/>
              <a:t>Adapts to individual patterns for better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Project Integration:</a:t>
            </a:r>
            <a:r>
              <a:rPr lang="en-US" sz="2400" b="0" i="0" u="none" strike="noStrike" dirty="0"/>
              <a:t> We’ll use this to enhance real-time anxiety monitoring.</a:t>
            </a:r>
            <a:endParaRPr sz="3200" dirty="0"/>
          </a:p>
        </p:txBody>
      </p:sp>
      <p:pic>
        <p:nvPicPr>
          <p:cNvPr id="357" name="Google Shape;357;p19" descr="Machine learning w biznesie - Blog Verseo"/>
          <p:cNvPicPr preferRelativeResize="0"/>
          <p:nvPr/>
        </p:nvPicPr>
        <p:blipFill rotWithShape="1">
          <a:blip r:embed="rId5">
            <a:alphaModFix/>
          </a:blip>
          <a:srcRect l="3723" r="2" b="3"/>
          <a:stretch/>
        </p:blipFill>
        <p:spPr>
          <a:xfrm>
            <a:off x="6934200" y="1847128"/>
            <a:ext cx="5254751" cy="3767830"/>
          </a:xfrm>
          <a:prstGeom prst="rect">
            <a:avLst/>
          </a:prstGeom>
          <a:noFill/>
          <a:ln>
            <a:noFill/>
          </a:ln>
        </p:spPr>
      </p:pic>
      <p:sp>
        <p:nvSpPr>
          <p:cNvPr id="359" name="Google Shape;3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888888"/>
                </a:solidFill>
                <a:latin typeface="Calibri"/>
                <a:ea typeface="Calibri"/>
                <a:cs typeface="Calibri"/>
                <a:sym typeface="Calibri"/>
              </a:rPr>
              <a:t>7</a:t>
            </a:fld>
            <a:endParaRPr>
              <a:solidFill>
                <a:srgbClr val="888888"/>
              </a:solidFill>
              <a:latin typeface="Calibri"/>
              <a:ea typeface="Calibri"/>
              <a:cs typeface="Calibri"/>
              <a:sym typeface="Calibri"/>
            </a:endParaRPr>
          </a:p>
        </p:txBody>
      </p:sp>
      <p:pic>
        <p:nvPicPr>
          <p:cNvPr id="9" name="שמע 8">
            <a:hlinkClick r:id="" action="ppaction://media"/>
            <a:extLst>
              <a:ext uri="{FF2B5EF4-FFF2-40B4-BE49-F238E27FC236}">
                <a16:creationId xmlns:a16="http://schemas.microsoft.com/office/drawing/2014/main" id="{6A509757-8DEB-E916-BA79-8BABD5FBE2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74"/>
    </mc:Choice>
    <mc:Fallback>
      <p:transition spd="slow" advTm="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Challenges</a:t>
            </a:r>
            <a:endParaRPr/>
          </a:p>
        </p:txBody>
      </p:sp>
      <p:sp>
        <p:nvSpPr>
          <p:cNvPr id="387" name="Google Shape;3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8</a:t>
            </a:fld>
            <a:endParaRPr/>
          </a:p>
        </p:txBody>
      </p:sp>
      <p:grpSp>
        <p:nvGrpSpPr>
          <p:cNvPr id="388" name="Google Shape;388;p21"/>
          <p:cNvGrpSpPr/>
          <p:nvPr/>
        </p:nvGrpSpPr>
        <p:grpSpPr>
          <a:xfrm>
            <a:off x="838200" y="1826156"/>
            <a:ext cx="10515600" cy="4350274"/>
            <a:chOff x="0" y="531"/>
            <a:chExt cx="10515600" cy="4350274"/>
          </a:xfrm>
        </p:grpSpPr>
        <p:sp>
          <p:nvSpPr>
            <p:cNvPr id="389" name="Google Shape;389;p21"/>
            <p:cNvSpPr/>
            <p:nvPr/>
          </p:nvSpPr>
          <p:spPr>
            <a:xfrm>
              <a:off x="0" y="53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375988" y="280191"/>
              <a:ext cx="683614" cy="683614"/>
            </a:xfrm>
            <a:prstGeom prst="rect">
              <a:avLst/>
            </a:prstGeom>
            <a:blipFill rotWithShape="1">
              <a:blip r:embed="rId5">
                <a:alphaModFix/>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1"/>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dirty="0">
                  <a:solidFill>
                    <a:schemeClr val="dk1"/>
                  </a:solidFill>
                  <a:latin typeface="Calibri"/>
                  <a:ea typeface="Calibri"/>
                  <a:cs typeface="Calibri"/>
                  <a:sym typeface="Calibri"/>
                </a:rPr>
                <a:t>Sensor Data Analysis: The main challenge </a:t>
              </a:r>
              <a:r>
                <a:rPr lang="en-US" sz="2500" dirty="0">
                  <a:solidFill>
                    <a:schemeClr val="dk1"/>
                  </a:solidFill>
                  <a:latin typeface="Calibri"/>
                  <a:ea typeface="Calibri"/>
                  <a:cs typeface="Calibri"/>
                  <a:sym typeface="Calibri"/>
                </a:rPr>
                <a:t>is accurately interpreting physiological data to detect anxiety episodes</a:t>
              </a:r>
              <a:endParaRPr dirty="0"/>
            </a:p>
          </p:txBody>
        </p:sp>
        <p:sp>
          <p:nvSpPr>
            <p:cNvPr id="393" name="Google Shape;393;p21"/>
            <p:cNvSpPr/>
            <p:nvPr/>
          </p:nvSpPr>
          <p:spPr>
            <a:xfrm>
              <a:off x="0" y="155420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75988" y="1833861"/>
              <a:ext cx="683614" cy="683614"/>
            </a:xfrm>
            <a:prstGeom prst="rect">
              <a:avLst/>
            </a:prstGeom>
            <a:blipFill rotWithShape="1">
              <a:blip r:embed="rId7">
                <a:alphaModFix/>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1"/>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Real-Time Processing:</a:t>
              </a:r>
              <a:r>
                <a:rPr lang="en-US" sz="2500">
                  <a:solidFill>
                    <a:schemeClr val="dk1"/>
                  </a:solidFill>
                  <a:latin typeface="Calibri"/>
                  <a:ea typeface="Calibri"/>
                  <a:cs typeface="Calibri"/>
                  <a:sym typeface="Calibri"/>
                </a:rPr>
                <a:t> Managing sensor data in real-time while maintaining performance</a:t>
              </a:r>
              <a:endParaRPr/>
            </a:p>
          </p:txBody>
        </p:sp>
        <p:sp>
          <p:nvSpPr>
            <p:cNvPr id="397" name="Google Shape;397;p21"/>
            <p:cNvSpPr/>
            <p:nvPr/>
          </p:nvSpPr>
          <p:spPr>
            <a:xfrm>
              <a:off x="0" y="3107870"/>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75988" y="3387531"/>
              <a:ext cx="683614" cy="683614"/>
            </a:xfrm>
            <a:prstGeom prst="rect">
              <a:avLst/>
            </a:prstGeom>
            <a:blipFill rotWithShape="1">
              <a:blip r:embed="rId9">
                <a:alphaModFix/>
                <a:duotone>
                  <a:schemeClr val="accent2">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User Engagement: </a:t>
              </a:r>
              <a:r>
                <a:rPr lang="en-US" sz="2500">
                  <a:solidFill>
                    <a:schemeClr val="dk1"/>
                  </a:solidFill>
                  <a:latin typeface="Calibri"/>
                  <a:ea typeface="Calibri"/>
                  <a:cs typeface="Calibri"/>
                  <a:sym typeface="Calibri"/>
                </a:rPr>
                <a:t>Encouraging consistent use, especially during stressful situations</a:t>
              </a:r>
              <a:endParaRPr/>
            </a:p>
          </p:txBody>
        </p:sp>
      </p:grpSp>
      <p:pic>
        <p:nvPicPr>
          <p:cNvPr id="9" name="שמע 8">
            <a:hlinkClick r:id="" action="ppaction://media"/>
            <a:extLst>
              <a:ext uri="{FF2B5EF4-FFF2-40B4-BE49-F238E27FC236}">
                <a16:creationId xmlns:a16="http://schemas.microsoft.com/office/drawing/2014/main" id="{79A58FCF-4E35-09CC-3C72-A3DF6FDE1CF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11"/>
    </mc:Choice>
    <mc:Fallback>
      <p:transition spd="slow" advTm="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Functional Requirements</a:t>
            </a:r>
            <a:endParaRPr b="1">
              <a:latin typeface="Calibri"/>
              <a:ea typeface="Calibri"/>
              <a:cs typeface="Calibri"/>
              <a:sym typeface="Calibri"/>
            </a:endParaRPr>
          </a:p>
        </p:txBody>
      </p:sp>
      <p:sp>
        <p:nvSpPr>
          <p:cNvPr id="267" name="Google Shape;267;p10"/>
          <p:cNvSpPr/>
          <p:nvPr/>
        </p:nvSpPr>
        <p:spPr>
          <a:xfrm>
            <a:off x="838200" y="1676745"/>
            <a:ext cx="10515600" cy="4895850"/>
          </a:xfrm>
          <a:prstGeom prst="rect">
            <a:avLst/>
          </a:prstGeom>
          <a:noFill/>
          <a:ln>
            <a:noFill/>
          </a:ln>
        </p:spPr>
        <p:txBody>
          <a:bodyPr spcFirstLastPara="1" wrap="square" lIns="91425" tIns="45700" rIns="91425" bIns="45700" anchor="t" anchorCtr="0">
            <a:normAutofit/>
          </a:bodyPr>
          <a:lstStyle/>
          <a:p>
            <a:pPr marR="0" lvl="0" algn="l" rtl="0">
              <a:lnSpc>
                <a:spcPct val="70000"/>
              </a:lnSpc>
              <a:spcBef>
                <a:spcPts val="0"/>
              </a:spcBef>
              <a:spcAft>
                <a:spcPts val="0"/>
              </a:spcAft>
              <a:buClr>
                <a:schemeClr val="dk1"/>
              </a:buClr>
              <a:buSzPts val="2380"/>
            </a:pPr>
            <a:r>
              <a:rPr lang="en-US" sz="2380" dirty="0">
                <a:solidFill>
                  <a:schemeClr val="dk1"/>
                </a:solidFill>
                <a:latin typeface="Calibri"/>
                <a:ea typeface="Calibri"/>
                <a:cs typeface="Calibri"/>
                <a:sym typeface="Calibri"/>
              </a:rPr>
              <a:t>1. User Registration and Login</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2. Anxiety Detection and Alerts</a:t>
            </a:r>
            <a:endParaRPr lang="en-US" dirty="0">
              <a:ea typeface="Calibri"/>
            </a:endParaRPr>
          </a:p>
          <a:p>
            <a:pPr marR="0" lvl="0" algn="l" rtl="0">
              <a:lnSpc>
                <a:spcPct val="70000"/>
              </a:lnSpc>
              <a:spcBef>
                <a:spcPts val="1000"/>
              </a:spcBef>
              <a:spcAft>
                <a:spcPts val="0"/>
              </a:spcAft>
              <a:buClr>
                <a:schemeClr val="dk1"/>
              </a:buClr>
              <a:buSzPts val="2380"/>
            </a:pPr>
            <a:r>
              <a:rPr lang="en-US" sz="2465" dirty="0">
                <a:solidFill>
                  <a:schemeClr val="dk1"/>
                </a:solidFill>
                <a:latin typeface="Calibri"/>
                <a:ea typeface="Calibri"/>
                <a:cs typeface="Calibri"/>
                <a:sym typeface="Calibri"/>
              </a:rPr>
              <a:t>3. Calming Actions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3.1 Interaction with a Relaxing Chatbot</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3.2 Breathing Exercises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3.3 Grounding Exercises</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3.4 Displaying Soothing Texts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3.5 Playing Calming Music</a:t>
            </a:r>
            <a:endParaRPr sz="2040" b="0" i="0" u="none" strike="noStrike" cap="none" dirty="0">
              <a:solidFill>
                <a:schemeClr val="dk1"/>
              </a:solidFill>
              <a:latin typeface="Calibri"/>
              <a:ea typeface="Calibri"/>
              <a:cs typeface="Calibri"/>
              <a:sym typeface="Calibri"/>
            </a:endParaRP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4. Documentation and Monitoring</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5. Personal Area for Patients</a:t>
            </a: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rPr>
              <a:t>6. Therapist interaction</a:t>
            </a:r>
            <a:endParaRPr lang="he-IL"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7. Incentives for Anxiety Management</a:t>
            </a:r>
            <a:endParaRPr dirty="0"/>
          </a:p>
        </p:txBody>
      </p:sp>
      <p:sp>
        <p:nvSpPr>
          <p:cNvPr id="268" name="Google Shape;2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
        <p:nvSpPr>
          <p:cNvPr id="269" name="Google Shape;269;p10"/>
          <p:cNvSpPr/>
          <p:nvPr/>
        </p:nvSpPr>
        <p:spPr>
          <a:xfrm>
            <a:off x="10295059"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0" name="Google Shape;270;p10"/>
          <p:cNvSpPr/>
          <p:nvPr/>
        </p:nvSpPr>
        <p:spPr>
          <a:xfrm>
            <a:off x="8398118"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1" name="Google Shape;271;p10"/>
          <p:cNvSpPr/>
          <p:nvPr/>
        </p:nvSpPr>
        <p:spPr>
          <a:xfrm rot="-3626583">
            <a:off x="9346589" y="3073495"/>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2" name="Google Shape;272;p10"/>
          <p:cNvSpPr/>
          <p:nvPr/>
        </p:nvSpPr>
        <p:spPr>
          <a:xfrm rot="-3626583">
            <a:off x="11243527" y="3038864"/>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3" name="Google Shape;273;p10"/>
          <p:cNvSpPr/>
          <p:nvPr/>
        </p:nvSpPr>
        <p:spPr>
          <a:xfrm rot="-3626583">
            <a:off x="10295058" y="1419440"/>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pic>
        <p:nvPicPr>
          <p:cNvPr id="9" name="שמע 8">
            <a:hlinkClick r:id="" action="ppaction://media"/>
            <a:extLst>
              <a:ext uri="{FF2B5EF4-FFF2-40B4-BE49-F238E27FC236}">
                <a16:creationId xmlns:a16="http://schemas.microsoft.com/office/drawing/2014/main" id="{04FF3453-1E42-9175-6C0D-062DA1F6DE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586"/>
    </mc:Choice>
    <mc:Fallback>
      <p:transition spd="slow" advTm="12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0.6|0.8|7.6|20.8"/>
</p:tagLst>
</file>

<file path=ppt/theme/theme1.xml><?xml version="1.0" encoding="utf-8"?>
<a:theme xmlns:a="http://schemas.openxmlformats.org/drawingml/2006/main" name="ערכת נושא של Office 2013 - 2022">
  <a:themeElements>
    <a:clrScheme name="ערכת נושא של Office 2013 - 202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3206</TotalTime>
  <Words>1404</Words>
  <Application>Microsoft Office PowerPoint</Application>
  <PresentationFormat>מסך רחב</PresentationFormat>
  <Paragraphs>162</Paragraphs>
  <Slides>19</Slides>
  <Notes>19</Notes>
  <HiddenSlides>0</HiddenSlides>
  <MMClips>11</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19</vt:i4>
      </vt:variant>
    </vt:vector>
  </HeadingPairs>
  <TitlesOfParts>
    <vt:vector size="23" baseType="lpstr">
      <vt:lpstr>Calibri</vt:lpstr>
      <vt:lpstr>Arial</vt:lpstr>
      <vt:lpstr>Mate</vt:lpstr>
      <vt:lpstr>ערכת נושא של Office 2013 - 2022</vt:lpstr>
      <vt:lpstr>Jewelry That Cares: Smart Jewelry for Anxiety Detection</vt:lpstr>
      <vt:lpstr>Introduction</vt:lpstr>
      <vt:lpstr>Motivation</vt:lpstr>
      <vt:lpstr>Smart Jewelry to Manage Anxiety Attacks</vt:lpstr>
      <vt:lpstr>מצגת של PowerPoint‏</vt:lpstr>
      <vt:lpstr>מצגת של PowerPoint‏</vt:lpstr>
      <vt:lpstr>Enhancing Anxiety Detection with Machine Learning</vt:lpstr>
      <vt:lpstr>Challenges</vt:lpstr>
      <vt:lpstr>Main Functional Requirements</vt:lpstr>
      <vt:lpstr>Main Non-Functional Requirements</vt:lpstr>
      <vt:lpstr>Activity Diagram 1 - Patient and the system</vt:lpstr>
      <vt:lpstr>Activity Diagram 2 - Therapist and the system</vt:lpstr>
      <vt:lpstr>Activity Diagram 3 - The system</vt:lpstr>
      <vt:lpstr>מצגת של PowerPoint‏</vt:lpstr>
      <vt:lpstr>Mobile Application Interface</vt:lpstr>
      <vt:lpstr>Mobile Application Interface</vt:lpstr>
      <vt:lpstr>Expected Achievements and Success Metrics</vt:lpstr>
      <vt:lpstr>Testing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גל פולק</dc:creator>
  <cp:lastModifiedBy>מיכל גינת</cp:lastModifiedBy>
  <cp:revision>31</cp:revision>
  <dcterms:created xsi:type="dcterms:W3CDTF">2024-08-26T15:46:53Z</dcterms:created>
  <dcterms:modified xsi:type="dcterms:W3CDTF">2024-09-07T17:45:40Z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